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5" r:id="rId2"/>
    <p:sldId id="301" r:id="rId3"/>
    <p:sldId id="268" r:id="rId4"/>
    <p:sldId id="289" r:id="rId5"/>
    <p:sldId id="287" r:id="rId6"/>
    <p:sldId id="302" r:id="rId7"/>
    <p:sldId id="297" r:id="rId8"/>
    <p:sldId id="290" r:id="rId9"/>
    <p:sldId id="291" r:id="rId10"/>
    <p:sldId id="292" r:id="rId11"/>
    <p:sldId id="293" r:id="rId12"/>
    <p:sldId id="267" r:id="rId13"/>
    <p:sldId id="269" r:id="rId14"/>
    <p:sldId id="270" r:id="rId15"/>
    <p:sldId id="271" r:id="rId16"/>
    <p:sldId id="273" r:id="rId17"/>
    <p:sldId id="272" r:id="rId18"/>
    <p:sldId id="259" r:id="rId19"/>
    <p:sldId id="282" r:id="rId20"/>
    <p:sldId id="283" r:id="rId21"/>
    <p:sldId id="284" r:id="rId22"/>
    <p:sldId id="285" r:id="rId23"/>
    <p:sldId id="286" r:id="rId24"/>
    <p:sldId id="306" r:id="rId25"/>
    <p:sldId id="303" r:id="rId26"/>
    <p:sldId id="307" r:id="rId27"/>
    <p:sldId id="308" r:id="rId28"/>
    <p:sldId id="312" r:id="rId29"/>
    <p:sldId id="309" r:id="rId30"/>
    <p:sldId id="310" r:id="rId31"/>
    <p:sldId id="311" r:id="rId32"/>
    <p:sldId id="314" r:id="rId33"/>
    <p:sldId id="315" r:id="rId3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3EDD0B-4028-47AF-9809-A20C7F2D4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846CEC6-05D0-499F-A25B-772E17106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C656696-84D5-44EA-B278-CA34F5035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10DB-D9A7-4A76-B822-1C214DACC08D}" type="datetimeFigureOut">
              <a:rPr lang="ko-KR" altLang="en-US" smtClean="0"/>
              <a:t>2024-09-06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A95A740-C4E9-41FC-8C96-0639FE441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E5C8DAF-1CAA-47A6-B264-B43FD773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394A-B628-4686-BDD2-335D2249E2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793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8BBEA4-2162-4151-84E9-16AF65F13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F3E46F-8A22-41C9-A8C6-597479267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D56772E-F0A4-47DE-B2BE-A182D2E29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10DB-D9A7-4A76-B822-1C214DACC08D}" type="datetimeFigureOut">
              <a:rPr lang="ko-KR" altLang="en-US" smtClean="0"/>
              <a:t>2024-09-06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06F944-65E3-4E2F-B166-B7EDF98E1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2C22027-C91F-4798-95D5-0883B3CE7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394A-B628-4686-BDD2-335D2249E2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049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7160900-3BC7-4B4A-BA76-A1943E3234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D616CB3-F44A-44BA-92E3-8C860E82E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66B1E5-7E84-4C79-98B6-61B1CBA42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10DB-D9A7-4A76-B822-1C214DACC08D}" type="datetimeFigureOut">
              <a:rPr lang="ko-KR" altLang="en-US" smtClean="0"/>
              <a:t>2024-09-06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58D7017-1BDD-47B6-81AE-D912DD4B8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6C5EE6B-9058-4ED3-A5F9-A3CC4EE7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394A-B628-4686-BDD2-335D2249E2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018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8B6CEA-BCD6-44E9-AB5E-9C4B40D8E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F6A1A0C-325C-40BD-8FD7-4EB1A59DB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2C67C83-A0A4-4F84-9F2D-5CBE7F8CB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10DB-D9A7-4A76-B822-1C214DACC08D}" type="datetimeFigureOut">
              <a:rPr lang="ko-KR" altLang="en-US" smtClean="0"/>
              <a:t>2024-09-06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80B4AA8-BE3B-4FCA-A48C-2727A749E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9ACD64E-1AE0-4BAD-9606-CA3BC08D9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394A-B628-4686-BDD2-335D2249E2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1905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2B730C-4C6F-4831-A504-CED1C0A44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52A9C40-B0CD-4EDF-973A-184781E99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F5C93DB-D46B-4E3D-8692-891DFA7C4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10DB-D9A7-4A76-B822-1C214DACC08D}" type="datetimeFigureOut">
              <a:rPr lang="ko-KR" altLang="en-US" smtClean="0"/>
              <a:t>2024-09-06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87D5DC-C574-4E1C-85F5-912A5BCB0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FAF1595-52FF-4103-915D-0C40F2796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394A-B628-4686-BDD2-335D2249E2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406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4B21BF-01A1-48B0-A3EF-9230D728D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90C4B96-7D35-4395-8579-B8DEDB714D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33E6734-B5E8-489C-AE86-45A7DAF3B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0DFC838-04DA-46A2-B7FF-B8523BCAC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10DB-D9A7-4A76-B822-1C214DACC08D}" type="datetimeFigureOut">
              <a:rPr lang="ko-KR" altLang="en-US" smtClean="0"/>
              <a:t>2024-09-06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412D285-253E-4F8C-8DA0-8D544F76A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1338E83-ED8A-469C-A72B-D6365806C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394A-B628-4686-BDD2-335D2249E2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5075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7C1D80-0A1A-4FA2-A669-65E90E6BC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6319426-F546-408D-9BFD-456E6C1A0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4EA2BFE-DDCE-47FC-BB54-52BBEB706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EEF3F6B-81F8-4B9C-8FDD-9060B3C8F9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8588A40-F32D-4BFA-84C1-CA820738BF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EF17D7C-1117-45DA-B27F-1731D70F1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10DB-D9A7-4A76-B822-1C214DACC08D}" type="datetimeFigureOut">
              <a:rPr lang="ko-KR" altLang="en-US" smtClean="0"/>
              <a:t>2024-09-06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D3F98A6-BDCC-465B-B5D1-CBD8AFE61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291EB40-B443-4F59-AA2B-ED8C3FCAD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394A-B628-4686-BDD2-335D2249E2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806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DCB9C8-D263-4CF1-BF90-46C1279D9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9919347-9703-4517-AD83-B979B7E9C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10DB-D9A7-4A76-B822-1C214DACC08D}" type="datetimeFigureOut">
              <a:rPr lang="ko-KR" altLang="en-US" smtClean="0"/>
              <a:t>2024-09-06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7B886C3-7CFB-4CEB-B759-8746B193D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65CF968-4AF3-43F1-B225-495DB9984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394A-B628-4686-BDD2-335D2249E2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920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D86CE09-3FE4-4437-AAC1-F718E3FFA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10DB-D9A7-4A76-B822-1C214DACC08D}" type="datetimeFigureOut">
              <a:rPr lang="ko-KR" altLang="en-US" smtClean="0"/>
              <a:t>2024-09-06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E6EFD94-4842-41C5-ACB4-9DCA1F8A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CC6148A-2BD2-4D24-976A-1FED7B15D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394A-B628-4686-BDD2-335D2249E2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420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B93929-89C4-4458-BF45-11A3C2B7A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B0206A6-F68E-4FEB-8988-FD61377E6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FF47D0A-CA5E-4DA2-9FCE-26F478B17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1E638FE-2E4F-4AC9-A20F-0EF9B717E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10DB-D9A7-4A76-B822-1C214DACC08D}" type="datetimeFigureOut">
              <a:rPr lang="ko-KR" altLang="en-US" smtClean="0"/>
              <a:t>2024-09-06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89A31A0-58BB-4445-B708-1FEADE306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063669F-9C09-47C5-AB65-37271A8A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394A-B628-4686-BDD2-335D2249E2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465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B9979F-749E-4D09-940B-34605D6A9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DD6D25E-29F4-4A7F-9050-16E91DFAC1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312A086-0274-4088-B0CF-5725229B7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F406A24-5249-4C04-AE04-2BA92C8C7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10DB-D9A7-4A76-B822-1C214DACC08D}" type="datetimeFigureOut">
              <a:rPr lang="ko-KR" altLang="en-US" smtClean="0"/>
              <a:t>2024-09-06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5D7C4C2-E360-4CD8-9876-A27534ED1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58044DA-2A99-4BAB-8DCA-7B6128C56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394A-B628-4686-BDD2-335D2249E2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0240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161504E-C745-41D9-A2C8-80CFCE9D9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A181910-ACF6-4997-8478-A06FE5229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FE34CAE-D0ED-4161-8441-FFF6AE82FF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F10DB-D9A7-4A76-B822-1C214DACC08D}" type="datetimeFigureOut">
              <a:rPr lang="ko-KR" altLang="en-US" smtClean="0"/>
              <a:t>2024-09-06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BEA2D8F-A2AA-4D50-A2B8-B7E1370303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83793C4-0A7E-49E1-ACC0-7D9B49AF6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8394A-B628-4686-BDD2-335D2249E2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607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ce-curriculum.k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>
            <a:extLst>
              <a:ext uri="{FF2B5EF4-FFF2-40B4-BE49-F238E27FC236}">
                <a16:creationId xmlns:a16="http://schemas.microsoft.com/office/drawing/2014/main" id="{D2B052A3-EA6D-47DA-872A-BF2E5DA3FD72}"/>
              </a:ext>
            </a:extLst>
          </p:cNvPr>
          <p:cNvGrpSpPr/>
          <p:nvPr/>
        </p:nvGrpSpPr>
        <p:grpSpPr>
          <a:xfrm>
            <a:off x="1920803" y="370189"/>
            <a:ext cx="8350395" cy="1778496"/>
            <a:chOff x="1884326" y="389239"/>
            <a:chExt cx="8350395" cy="17784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338CFC1-CCF0-462E-B85B-9CC7BE1797E4}"/>
                </a:ext>
              </a:extLst>
            </p:cNvPr>
            <p:cNvSpPr txBox="1"/>
            <p:nvPr/>
          </p:nvSpPr>
          <p:spPr>
            <a:xfrm>
              <a:off x="1957279" y="474964"/>
              <a:ext cx="8204489" cy="1692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rgbClr val="FF0000"/>
                  </a:solidFill>
                </a:rPr>
                <a:t>2025</a:t>
              </a:r>
              <a:r>
                <a:rPr lang="ko-KR" altLang="en-US" sz="3600" b="1" dirty="0">
                  <a:solidFill>
                    <a:srgbClr val="FF0000"/>
                  </a:solidFill>
                </a:rPr>
                <a:t>학년도 교육과정편성표 제출 방법</a:t>
              </a:r>
              <a:endParaRPr lang="en-US" altLang="ko-KR" sz="3600" b="1" dirty="0">
                <a:solidFill>
                  <a:srgbClr val="FF0000"/>
                </a:solidFill>
              </a:endParaRPr>
            </a:p>
            <a:p>
              <a:pPr algn="ctr"/>
              <a:r>
                <a:rPr lang="en-US" altLang="ko-KR" sz="3200" b="1" dirty="0">
                  <a:solidFill>
                    <a:srgbClr val="FF0000"/>
                  </a:solidFill>
                </a:rPr>
                <a:t>(</a:t>
              </a:r>
              <a:r>
                <a:rPr lang="ko-KR" altLang="en-US" sz="3200" b="1" dirty="0">
                  <a:solidFill>
                    <a:srgbClr val="FF0000"/>
                  </a:solidFill>
                </a:rPr>
                <a:t>인천 교육과정편성표 작성시스템 활용</a:t>
              </a:r>
              <a:r>
                <a:rPr lang="en-US" altLang="ko-KR" sz="3200" b="1" dirty="0">
                  <a:solidFill>
                    <a:srgbClr val="FF0000"/>
                  </a:solidFill>
                </a:rPr>
                <a:t>)</a:t>
              </a:r>
              <a:r>
                <a:rPr lang="ko-KR" altLang="en-US" sz="3200" b="1" dirty="0">
                  <a:solidFill>
                    <a:srgbClr val="FF0000"/>
                  </a:solidFill>
                </a:rPr>
                <a:t> </a:t>
              </a:r>
              <a:endParaRPr lang="en-US" altLang="ko-KR" sz="3200" b="1" dirty="0">
                <a:solidFill>
                  <a:srgbClr val="FF0000"/>
                </a:solidFill>
              </a:endParaRPr>
            </a:p>
            <a:p>
              <a:pPr algn="ctr"/>
              <a:endParaRPr lang="ko-KR" altLang="en-US" sz="3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94C79028-5058-4ECE-9A08-B88286BA8695}"/>
                </a:ext>
              </a:extLst>
            </p:cNvPr>
            <p:cNvCxnSpPr>
              <a:cxnSpLocks/>
            </p:cNvCxnSpPr>
            <p:nvPr/>
          </p:nvCxnSpPr>
          <p:spPr>
            <a:xfrm>
              <a:off x="1884326" y="389239"/>
              <a:ext cx="8350395" cy="0"/>
            </a:xfrm>
            <a:prstGeom prst="line">
              <a:avLst/>
            </a:prstGeom>
            <a:ln w="57150" cmpd="thickThin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81D709DE-9065-4275-9F83-8FEF7898105A}"/>
                </a:ext>
              </a:extLst>
            </p:cNvPr>
            <p:cNvCxnSpPr>
              <a:cxnSpLocks/>
            </p:cNvCxnSpPr>
            <p:nvPr/>
          </p:nvCxnSpPr>
          <p:spPr>
            <a:xfrm>
              <a:off x="1884326" y="1760839"/>
              <a:ext cx="8350395" cy="0"/>
            </a:xfrm>
            <a:prstGeom prst="line">
              <a:avLst/>
            </a:prstGeom>
            <a:ln w="57150" cmpd="thickThin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F581E167-C9D4-4D76-82EA-32E5BD01D9C4}"/>
              </a:ext>
            </a:extLst>
          </p:cNvPr>
          <p:cNvSpPr/>
          <p:nvPr/>
        </p:nvSpPr>
        <p:spPr>
          <a:xfrm>
            <a:off x="5966798" y="3171366"/>
            <a:ext cx="258404" cy="5152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9890" indent="-389890" algn="just" fontAlgn="base">
              <a:lnSpc>
                <a:spcPct val="18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·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32B4D76-073D-4BB2-A791-D191EF570874}"/>
              </a:ext>
            </a:extLst>
          </p:cNvPr>
          <p:cNvSpPr/>
          <p:nvPr/>
        </p:nvSpPr>
        <p:spPr>
          <a:xfrm>
            <a:off x="5966798" y="3171366"/>
            <a:ext cx="258404" cy="5152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9890" indent="-389890" algn="just" fontAlgn="base">
              <a:lnSpc>
                <a:spcPct val="18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·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720C9FB-6DBC-4A44-9D78-57949882D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196" y="3429000"/>
            <a:ext cx="3905795" cy="2915057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EB32A1F3-2AFE-47DC-9704-77787C42EB23}"/>
              </a:ext>
            </a:extLst>
          </p:cNvPr>
          <p:cNvSpPr/>
          <p:nvPr/>
        </p:nvSpPr>
        <p:spPr>
          <a:xfrm>
            <a:off x="3115172" y="2379536"/>
            <a:ext cx="5532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hlinkClick r:id="rId3"/>
              </a:rPr>
              <a:t>인천 교육과정편성표 작성시스템 </a:t>
            </a:r>
            <a:r>
              <a:rPr lang="en-US" altLang="ko-KR" dirty="0">
                <a:hlinkClick r:id="rId3"/>
              </a:rPr>
              <a:t>(ice-curriculum.kr)</a:t>
            </a:r>
            <a:endParaRPr lang="en-US" altLang="ko-KR" dirty="0"/>
          </a:p>
          <a:p>
            <a:r>
              <a:rPr lang="en-US" altLang="ko-KR" dirty="0"/>
              <a:t> *</a:t>
            </a:r>
            <a:r>
              <a:rPr lang="ko-KR" altLang="en-US" dirty="0"/>
              <a:t>주소창에 주소 입력 후 고등학교 교육과정 클릭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74485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F1FC4E1E-B3A3-438F-B7F7-49249A1610F1}"/>
              </a:ext>
            </a:extLst>
          </p:cNvPr>
          <p:cNvSpPr/>
          <p:nvPr/>
        </p:nvSpPr>
        <p:spPr>
          <a:xfrm>
            <a:off x="200025" y="311867"/>
            <a:ext cx="10582275" cy="866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/>
              <a:t>학교 교육과정 편성표 입력 전 안내 사항 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CD3ACF9-29BD-44EA-BD4F-0D13D069547C}"/>
              </a:ext>
            </a:extLst>
          </p:cNvPr>
          <p:cNvSpPr/>
          <p:nvPr/>
        </p:nvSpPr>
        <p:spPr>
          <a:xfrm>
            <a:off x="200024" y="1651296"/>
            <a:ext cx="11869633" cy="908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300" b="1" dirty="0">
                <a:solidFill>
                  <a:srgbClr val="002060"/>
                </a:solidFill>
                <a:latin typeface="맑은 고딕" panose="020F0302020204030204"/>
              </a:rPr>
              <a:t>   2) </a:t>
            </a:r>
            <a:r>
              <a:rPr lang="ko-KR" altLang="en-US" sz="2300" b="1" dirty="0">
                <a:solidFill>
                  <a:srgbClr val="002060"/>
                </a:solidFill>
                <a:latin typeface="맑은 고딕" panose="020F0302020204030204"/>
              </a:rPr>
              <a:t>선택과목</a:t>
            </a:r>
            <a:r>
              <a:rPr lang="en-US" altLang="ko-KR" sz="2300" b="1" dirty="0">
                <a:solidFill>
                  <a:srgbClr val="002060"/>
                </a:solidFill>
                <a:latin typeface="맑은 고딕" panose="020F0302020204030204"/>
              </a:rPr>
              <a:t>(</a:t>
            </a:r>
            <a:r>
              <a:rPr lang="ko-KR" altLang="en-US" sz="2300" b="1" dirty="0">
                <a:solidFill>
                  <a:srgbClr val="002060"/>
                </a:solidFill>
                <a:latin typeface="맑은 고딕" panose="020F0302020204030204"/>
              </a:rPr>
              <a:t>최소</a:t>
            </a:r>
            <a:r>
              <a:rPr lang="en-US" altLang="ko-KR" sz="2300" b="1" dirty="0">
                <a:solidFill>
                  <a:srgbClr val="002060"/>
                </a:solidFill>
                <a:latin typeface="맑은 고딕" panose="020F0302020204030204"/>
              </a:rPr>
              <a:t>)</a:t>
            </a:r>
            <a:r>
              <a:rPr lang="ko-KR" altLang="en-US" sz="2300" b="1" dirty="0">
                <a:solidFill>
                  <a:srgbClr val="002060"/>
                </a:solidFill>
                <a:latin typeface="맑은 고딕" panose="020F0302020204030204"/>
              </a:rPr>
              <a:t>에 최소 선택 수</a:t>
            </a:r>
            <a:r>
              <a:rPr lang="en-US" altLang="ko-KR" sz="2300" b="1" dirty="0">
                <a:solidFill>
                  <a:srgbClr val="002060"/>
                </a:solidFill>
                <a:latin typeface="맑은 고딕" panose="020F0302020204030204"/>
              </a:rPr>
              <a:t>, </a:t>
            </a:r>
            <a:r>
              <a:rPr lang="ko-KR" altLang="en-US" sz="2300" b="1" dirty="0">
                <a:solidFill>
                  <a:srgbClr val="002060"/>
                </a:solidFill>
                <a:latin typeface="맑은 고딕" panose="020F0302020204030204"/>
              </a:rPr>
              <a:t>최대 선택 수 입력</a:t>
            </a:r>
            <a:endParaRPr lang="en-US" altLang="ko-KR" sz="2300" b="1" dirty="0">
              <a:solidFill>
                <a:srgbClr val="002060"/>
              </a:solidFill>
              <a:latin typeface="맑은 고딕" panose="020F0302020204030204"/>
            </a:endParaRPr>
          </a:p>
          <a:p>
            <a:pPr>
              <a:lnSpc>
                <a:spcPct val="150000"/>
              </a:lnSpc>
            </a:pPr>
            <a:r>
              <a:rPr lang="en-US" altLang="ko-KR" sz="2300" b="1" dirty="0">
                <a:solidFill>
                  <a:srgbClr val="002060"/>
                </a:solidFill>
                <a:latin typeface="맑은 고딕" panose="020F0302020204030204"/>
              </a:rPr>
              <a:t>        # </a:t>
            </a:r>
            <a:r>
              <a:rPr lang="ko-KR" altLang="en-US" sz="2300" b="1" dirty="0">
                <a:solidFill>
                  <a:srgbClr val="002060"/>
                </a:solidFill>
                <a:latin typeface="맑은 고딕" panose="020F0302020204030204"/>
              </a:rPr>
              <a:t>한 번만 입력하면 나머지 과목에도 자동 적용</a:t>
            </a:r>
            <a:endParaRPr lang="en-US" altLang="ko-KR" sz="2300" b="1" dirty="0">
              <a:solidFill>
                <a:srgbClr val="002060"/>
              </a:solidFill>
              <a:latin typeface="맑은 고딕" panose="020F0302020204030204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3764E33-769D-481E-BA8D-9EC988EA450B}"/>
              </a:ext>
            </a:extLst>
          </p:cNvPr>
          <p:cNvSpPr/>
          <p:nvPr/>
        </p:nvSpPr>
        <p:spPr>
          <a:xfrm>
            <a:off x="219074" y="2654812"/>
            <a:ext cx="11869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300" b="1" dirty="0">
                <a:solidFill>
                  <a:srgbClr val="002060"/>
                </a:solidFill>
                <a:latin typeface="맑은 고딕" panose="020F0302020204030204"/>
              </a:rPr>
              <a:t>   3) </a:t>
            </a:r>
            <a:r>
              <a:rPr lang="ko-KR" altLang="en-US" sz="2300" b="1" dirty="0">
                <a:solidFill>
                  <a:srgbClr val="002060"/>
                </a:solidFill>
                <a:latin typeface="맑은 고딕" panose="020F0302020204030204"/>
              </a:rPr>
              <a:t>자동 계산 버튼을 클릭한 후 </a:t>
            </a:r>
            <a:r>
              <a:rPr lang="ko-KR" altLang="en-US" sz="2300" b="1" dirty="0" err="1">
                <a:solidFill>
                  <a:srgbClr val="002060"/>
                </a:solidFill>
                <a:latin typeface="맑은 고딕" panose="020F0302020204030204"/>
              </a:rPr>
              <a:t>총이수단위</a:t>
            </a:r>
            <a:r>
              <a:rPr lang="en-US" altLang="ko-KR" sz="2300" b="1" dirty="0">
                <a:solidFill>
                  <a:srgbClr val="002060"/>
                </a:solidFill>
                <a:latin typeface="맑은 고딕" panose="020F0302020204030204"/>
              </a:rPr>
              <a:t>(</a:t>
            </a:r>
            <a:r>
              <a:rPr lang="ko-KR" altLang="en-US" sz="2300" b="1" dirty="0">
                <a:solidFill>
                  <a:srgbClr val="002060"/>
                </a:solidFill>
                <a:latin typeface="맑은 고딕" panose="020F0302020204030204"/>
              </a:rPr>
              <a:t>학점</a:t>
            </a:r>
            <a:r>
              <a:rPr lang="en-US" altLang="ko-KR" sz="2300" b="1" dirty="0">
                <a:solidFill>
                  <a:srgbClr val="002060"/>
                </a:solidFill>
                <a:latin typeface="맑은 고딕" panose="020F0302020204030204"/>
              </a:rPr>
              <a:t>)</a:t>
            </a:r>
            <a:r>
              <a:rPr lang="ko-KR" altLang="en-US" sz="2300" b="1" dirty="0">
                <a:solidFill>
                  <a:srgbClr val="002060"/>
                </a:solidFill>
                <a:latin typeface="맑은 고딕" panose="020F0302020204030204"/>
              </a:rPr>
              <a:t>이 정확하게 표시되는지 확인 </a:t>
            </a:r>
            <a:endParaRPr lang="en-US" altLang="ko-KR" sz="2300" b="1" dirty="0">
              <a:solidFill>
                <a:srgbClr val="002060"/>
              </a:solidFill>
              <a:latin typeface="맑은 고딕" panose="020F0302020204030204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094ED3F7-F665-4EA7-AEEB-63FD9A7FA000}"/>
              </a:ext>
            </a:extLst>
          </p:cNvPr>
          <p:cNvGrpSpPr/>
          <p:nvPr/>
        </p:nvGrpSpPr>
        <p:grpSpPr>
          <a:xfrm>
            <a:off x="345280" y="3127244"/>
            <a:ext cx="11724378" cy="3168463"/>
            <a:chOff x="345280" y="3556112"/>
            <a:chExt cx="11724378" cy="3168463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CFA84378-C21F-485E-8980-BC3EF89EB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5280" y="3840966"/>
              <a:ext cx="11439525" cy="2883609"/>
            </a:xfrm>
            <a:prstGeom prst="rect">
              <a:avLst/>
            </a:prstGeom>
          </p:spPr>
        </p:pic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F353BBBB-8669-4547-B641-E58E9D11B73B}"/>
                </a:ext>
              </a:extLst>
            </p:cNvPr>
            <p:cNvSpPr/>
            <p:nvPr/>
          </p:nvSpPr>
          <p:spPr>
            <a:xfrm>
              <a:off x="5464904" y="3840966"/>
              <a:ext cx="1200276" cy="288360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1459CE48-EF36-4B9D-8F54-B04EBB0CF408}"/>
                </a:ext>
              </a:extLst>
            </p:cNvPr>
            <p:cNvSpPr/>
            <p:nvPr/>
          </p:nvSpPr>
          <p:spPr>
            <a:xfrm>
              <a:off x="6475278" y="3651064"/>
              <a:ext cx="379804" cy="3798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/>
                <a:t>2</a:t>
              </a:r>
              <a:endParaRPr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60FCFF8-49F5-4A4B-A00D-2C909BCBD77F}"/>
                </a:ext>
              </a:extLst>
            </p:cNvPr>
            <p:cNvSpPr/>
            <p:nvPr/>
          </p:nvSpPr>
          <p:spPr>
            <a:xfrm>
              <a:off x="11424051" y="3840965"/>
              <a:ext cx="379804" cy="288360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BCCFF55A-3B52-4B3E-A181-8A2FA696B861}"/>
                </a:ext>
              </a:extLst>
            </p:cNvPr>
            <p:cNvSpPr/>
            <p:nvPr/>
          </p:nvSpPr>
          <p:spPr>
            <a:xfrm>
              <a:off x="10987097" y="3840965"/>
              <a:ext cx="379804" cy="288360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5C096DAF-815C-492D-A47F-0904891F8659}"/>
                </a:ext>
              </a:extLst>
            </p:cNvPr>
            <p:cNvSpPr/>
            <p:nvPr/>
          </p:nvSpPr>
          <p:spPr>
            <a:xfrm>
              <a:off x="11689854" y="3556112"/>
              <a:ext cx="379804" cy="3798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/>
                <a:t>3</a:t>
              </a:r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0B353B49-8381-4EDF-A473-C036C47047B9}"/>
                </a:ext>
              </a:extLst>
            </p:cNvPr>
            <p:cNvSpPr/>
            <p:nvPr/>
          </p:nvSpPr>
          <p:spPr>
            <a:xfrm>
              <a:off x="10740045" y="3556112"/>
              <a:ext cx="379804" cy="3798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/>
                <a:t>4</a:t>
              </a:r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9188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F1FC4E1E-B3A3-438F-B7F7-49249A1610F1}"/>
              </a:ext>
            </a:extLst>
          </p:cNvPr>
          <p:cNvSpPr/>
          <p:nvPr/>
        </p:nvSpPr>
        <p:spPr>
          <a:xfrm>
            <a:off x="200025" y="311867"/>
            <a:ext cx="10582275" cy="866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/>
              <a:t>학교 교육과정 편성표 입력 전 안내 사항 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CD3ACF9-29BD-44EA-BD4F-0D13D069547C}"/>
              </a:ext>
            </a:extLst>
          </p:cNvPr>
          <p:cNvSpPr/>
          <p:nvPr/>
        </p:nvSpPr>
        <p:spPr>
          <a:xfrm>
            <a:off x="457199" y="1706953"/>
            <a:ext cx="113276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>
                <a:solidFill>
                  <a:srgbClr val="002060"/>
                </a:solidFill>
                <a:latin typeface="맑은 고딕" panose="020F0302020204030204"/>
              </a:rPr>
              <a:t>  4) </a:t>
            </a:r>
            <a:r>
              <a:rPr lang="ko-KR" altLang="en-US" sz="2400" b="1" dirty="0">
                <a:solidFill>
                  <a:srgbClr val="002060"/>
                </a:solidFill>
                <a:latin typeface="맑은 고딕" panose="020F0302020204030204"/>
              </a:rPr>
              <a:t>학교 교육과정에 대한 학생 선택을 돕기 위해 비고를 클릭하여</a:t>
            </a:r>
            <a:endParaRPr lang="en-US" altLang="ko-KR" sz="2400" b="1" dirty="0">
              <a:solidFill>
                <a:srgbClr val="002060"/>
              </a:solidFill>
              <a:latin typeface="맑은 고딕" panose="020F0302020204030204"/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rgbClr val="002060"/>
                </a:solidFill>
                <a:latin typeface="맑은 고딕" panose="020F0302020204030204"/>
              </a:rPr>
              <a:t>      </a:t>
            </a:r>
            <a:r>
              <a:rPr lang="ko-KR" altLang="en-US" sz="2400" b="1" dirty="0">
                <a:solidFill>
                  <a:srgbClr val="002060"/>
                </a:solidFill>
                <a:latin typeface="맑은 고딕" panose="020F0302020204030204"/>
              </a:rPr>
              <a:t>선택에 관한 사항 입력 </a:t>
            </a:r>
            <a:endParaRPr lang="en-US" altLang="ko-KR" sz="2400" b="1" dirty="0">
              <a:solidFill>
                <a:srgbClr val="002060"/>
              </a:solidFill>
              <a:latin typeface="맑은 고딕" panose="020F0302020204030204"/>
            </a:endParaRPr>
          </a:p>
          <a:p>
            <a:r>
              <a:rPr lang="en-US" altLang="ko-KR" sz="2400" b="1" dirty="0">
                <a:solidFill>
                  <a:srgbClr val="002060"/>
                </a:solidFill>
                <a:latin typeface="맑은 고딕" panose="020F0302020204030204"/>
              </a:rPr>
              <a:t>      (</a:t>
            </a:r>
            <a:r>
              <a:rPr lang="ko-KR" altLang="en-US" sz="2400" b="1" dirty="0">
                <a:solidFill>
                  <a:srgbClr val="002060"/>
                </a:solidFill>
                <a:latin typeface="맑은 고딕" panose="020F0302020204030204"/>
              </a:rPr>
              <a:t>예시의 경우</a:t>
            </a:r>
            <a:r>
              <a:rPr lang="en-US" altLang="ko-KR" sz="2400" b="1" dirty="0">
                <a:solidFill>
                  <a:srgbClr val="002060"/>
                </a:solidFill>
                <a:latin typeface="맑은 고딕" panose="020F0302020204030204"/>
              </a:rPr>
              <a:t>: 4</a:t>
            </a:r>
            <a:r>
              <a:rPr lang="ko-KR" altLang="en-US" sz="2400" b="1" dirty="0">
                <a:solidFill>
                  <a:srgbClr val="002060"/>
                </a:solidFill>
                <a:latin typeface="맑은 고딕" panose="020F0302020204030204"/>
              </a:rPr>
              <a:t>학점 교과 </a:t>
            </a:r>
            <a:r>
              <a:rPr lang="en-US" altLang="ko-KR" sz="2400" b="1" dirty="0">
                <a:solidFill>
                  <a:srgbClr val="002060"/>
                </a:solidFill>
                <a:latin typeface="맑은 고딕" panose="020F0302020204030204"/>
              </a:rPr>
              <a:t>3</a:t>
            </a:r>
            <a:r>
              <a:rPr lang="ko-KR" altLang="en-US" sz="2400" b="1" dirty="0">
                <a:solidFill>
                  <a:srgbClr val="002060"/>
                </a:solidFill>
                <a:latin typeface="맑은 고딕" panose="020F0302020204030204"/>
              </a:rPr>
              <a:t>개 또는 </a:t>
            </a:r>
            <a:r>
              <a:rPr lang="en-US" altLang="ko-KR" sz="2400" b="1" dirty="0">
                <a:solidFill>
                  <a:srgbClr val="002060"/>
                </a:solidFill>
                <a:latin typeface="맑은 고딕" panose="020F0302020204030204"/>
              </a:rPr>
              <a:t>6</a:t>
            </a:r>
            <a:r>
              <a:rPr lang="ko-KR" altLang="en-US" sz="2400" b="1" dirty="0">
                <a:solidFill>
                  <a:srgbClr val="002060"/>
                </a:solidFill>
                <a:latin typeface="맑은 고딕" panose="020F0302020204030204"/>
              </a:rPr>
              <a:t>학점 교과 </a:t>
            </a:r>
            <a:r>
              <a:rPr lang="en-US" altLang="ko-KR" sz="2400" b="1" dirty="0">
                <a:solidFill>
                  <a:srgbClr val="002060"/>
                </a:solidFill>
                <a:latin typeface="맑은 고딕" panose="020F0302020204030204"/>
              </a:rPr>
              <a:t>2</a:t>
            </a:r>
            <a:r>
              <a:rPr lang="ko-KR" altLang="en-US" sz="2400" b="1" dirty="0">
                <a:solidFill>
                  <a:srgbClr val="002060"/>
                </a:solidFill>
                <a:latin typeface="맑은 고딕" panose="020F0302020204030204"/>
              </a:rPr>
              <a:t>개 선택</a:t>
            </a:r>
            <a:r>
              <a:rPr lang="en-US" altLang="ko-KR" sz="2400" b="1" dirty="0">
                <a:solidFill>
                  <a:srgbClr val="002060"/>
                </a:solidFill>
                <a:latin typeface="맑은 고딕" panose="020F0302020204030204"/>
              </a:rPr>
              <a:t>)</a:t>
            </a:r>
            <a:r>
              <a:rPr lang="ko-KR" altLang="en-US" sz="2400" b="1" dirty="0">
                <a:solidFill>
                  <a:srgbClr val="002060"/>
                </a:solidFill>
                <a:latin typeface="맑은 고딕" panose="020F0302020204030204"/>
              </a:rPr>
              <a:t> </a:t>
            </a:r>
            <a:endParaRPr lang="en-US" altLang="ko-KR" sz="2400" b="1" dirty="0">
              <a:solidFill>
                <a:srgbClr val="002060"/>
              </a:solidFill>
              <a:latin typeface="맑은 고딕" panose="020F0302020204030204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8A6034A-C7BD-4BCD-A4D8-07D32F92A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720" y="3397196"/>
            <a:ext cx="7496560" cy="295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41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2AD7005-788E-4301-9162-C837E181BDC7}"/>
              </a:ext>
            </a:extLst>
          </p:cNvPr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latin typeface="+mj-lt"/>
              </a:rPr>
              <a:t>2023</a:t>
            </a:r>
            <a:r>
              <a:rPr lang="ko-KR" altLang="en-US" sz="2800" b="1" dirty="0">
                <a:latin typeface="+mj-lt"/>
              </a:rPr>
              <a:t>학년도</a:t>
            </a:r>
            <a:r>
              <a:rPr lang="en-US" altLang="ko-KR" sz="2800" b="1" dirty="0">
                <a:latin typeface="+mj-lt"/>
              </a:rPr>
              <a:t> </a:t>
            </a:r>
            <a:r>
              <a:rPr lang="ko-KR" altLang="en-US" sz="2800" b="1" dirty="0">
                <a:latin typeface="+mj-lt"/>
              </a:rPr>
              <a:t>신입생</a:t>
            </a:r>
            <a:r>
              <a:rPr lang="en-US" altLang="ko-KR" sz="2800" b="1" dirty="0">
                <a:latin typeface="+mj-lt"/>
              </a:rPr>
              <a:t>, 2024</a:t>
            </a:r>
            <a:r>
              <a:rPr lang="ko-KR" altLang="en-US" sz="2800" b="1" dirty="0">
                <a:latin typeface="+mj-lt"/>
              </a:rPr>
              <a:t>학년도 신입생 교육과정 편성표 수정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B1F29D-1128-4151-88CE-44906B24EBC2}"/>
              </a:ext>
            </a:extLst>
          </p:cNvPr>
          <p:cNvSpPr txBox="1"/>
          <p:nvPr/>
        </p:nvSpPr>
        <p:spPr>
          <a:xfrm>
            <a:off x="228600" y="1200150"/>
            <a:ext cx="9427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[1-1] </a:t>
            </a:r>
            <a:r>
              <a:rPr lang="ko-KR" altLang="en-US" sz="2400" b="1" dirty="0"/>
              <a:t>인천 교육과정편성표 작성시스템에 접속하고 로그인합니다</a:t>
            </a:r>
            <a:r>
              <a:rPr lang="en-US" altLang="ko-KR" sz="2400" b="1" dirty="0"/>
              <a:t>. </a:t>
            </a:r>
            <a:endParaRPr lang="ko-KR" altLang="en-US" sz="2400" b="1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170A939-8B22-4007-A009-C9B8D1ED8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" y="2023765"/>
            <a:ext cx="7658653" cy="4704508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A9EDDC8D-5AE4-40B6-94EB-E9824BADCDAB}"/>
              </a:ext>
            </a:extLst>
          </p:cNvPr>
          <p:cNvSpPr/>
          <p:nvPr/>
        </p:nvSpPr>
        <p:spPr>
          <a:xfrm>
            <a:off x="7375476" y="2116095"/>
            <a:ext cx="558849" cy="3223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2D6B7E63-AA42-4FCE-B464-399CEAD12435}"/>
              </a:ext>
            </a:extLst>
          </p:cNvPr>
          <p:cNvSpPr/>
          <p:nvPr/>
        </p:nvSpPr>
        <p:spPr>
          <a:xfrm>
            <a:off x="7778037" y="1880028"/>
            <a:ext cx="379804" cy="3798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/>
              <a:t>1</a:t>
            </a:r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DAECD3-EF39-4331-B7E1-DA362DCE2375}"/>
              </a:ext>
            </a:extLst>
          </p:cNvPr>
          <p:cNvSpPr txBox="1"/>
          <p:nvPr/>
        </p:nvSpPr>
        <p:spPr>
          <a:xfrm>
            <a:off x="7843694" y="5304266"/>
            <a:ext cx="4046301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b="1" dirty="0">
                <a:solidFill>
                  <a:srgbClr val="0000CC"/>
                </a:solidFill>
              </a:rPr>
              <a:t>학교담당자 탭 선택</a:t>
            </a:r>
            <a:endParaRPr lang="en-US" altLang="ko-KR" b="1" dirty="0">
              <a:solidFill>
                <a:srgbClr val="0000CC"/>
              </a:solidFill>
            </a:endParaRPr>
          </a:p>
          <a:p>
            <a:pPr marL="285750" indent="-285750">
              <a:buFontTx/>
              <a:buChar char="-"/>
            </a:pPr>
            <a:r>
              <a:rPr lang="ko-KR" altLang="en-US" b="1" dirty="0">
                <a:solidFill>
                  <a:srgbClr val="0000CC"/>
                </a:solidFill>
              </a:rPr>
              <a:t>학교명</a:t>
            </a:r>
            <a:r>
              <a:rPr lang="en-US" altLang="ko-KR" b="1" dirty="0">
                <a:solidFill>
                  <a:srgbClr val="0000CC"/>
                </a:solidFill>
              </a:rPr>
              <a:t>: </a:t>
            </a:r>
            <a:r>
              <a:rPr lang="ko-KR" altLang="en-US" b="1" dirty="0">
                <a:solidFill>
                  <a:srgbClr val="0000CC"/>
                </a:solidFill>
              </a:rPr>
              <a:t>소속학교명</a:t>
            </a:r>
            <a:endParaRPr lang="en-US" altLang="ko-KR" b="1" dirty="0">
              <a:solidFill>
                <a:srgbClr val="0000CC"/>
              </a:solidFill>
            </a:endParaRPr>
          </a:p>
          <a:p>
            <a:pPr marL="285750" indent="-285750">
              <a:buFontTx/>
              <a:buChar char="-"/>
            </a:pPr>
            <a:r>
              <a:rPr lang="ko-KR" altLang="en-US" b="1" dirty="0">
                <a:solidFill>
                  <a:srgbClr val="0000CC"/>
                </a:solidFill>
              </a:rPr>
              <a:t>비밀번호</a:t>
            </a:r>
            <a:r>
              <a:rPr lang="en-US" altLang="ko-KR" b="1" dirty="0">
                <a:solidFill>
                  <a:srgbClr val="0000CC"/>
                </a:solidFill>
              </a:rPr>
              <a:t>: </a:t>
            </a:r>
            <a:r>
              <a:rPr lang="ko-KR" altLang="en-US" b="1" dirty="0">
                <a:solidFill>
                  <a:srgbClr val="0000CC"/>
                </a:solidFill>
              </a:rPr>
              <a:t>학교 </a:t>
            </a:r>
            <a:r>
              <a:rPr lang="ko-KR" altLang="en-US" b="1" dirty="0" err="1">
                <a:solidFill>
                  <a:srgbClr val="0000CC"/>
                </a:solidFill>
              </a:rPr>
              <a:t>나이스코드</a:t>
            </a:r>
            <a:r>
              <a:rPr lang="ko-KR" altLang="en-US" b="1" dirty="0">
                <a:solidFill>
                  <a:srgbClr val="0000CC"/>
                </a:solidFill>
              </a:rPr>
              <a:t> </a:t>
            </a:r>
            <a:r>
              <a:rPr lang="en-US" altLang="ko-KR" b="1" dirty="0">
                <a:solidFill>
                  <a:srgbClr val="0000CC"/>
                </a:solidFill>
              </a:rPr>
              <a:t>10</a:t>
            </a:r>
            <a:r>
              <a:rPr lang="ko-KR" altLang="en-US" b="1" dirty="0">
                <a:solidFill>
                  <a:srgbClr val="0000CC"/>
                </a:solidFill>
              </a:rPr>
              <a:t>자리</a:t>
            </a:r>
            <a:endParaRPr lang="en-US" altLang="ko-KR" b="1" dirty="0">
              <a:solidFill>
                <a:srgbClr val="0000CC"/>
              </a:solidFill>
            </a:endParaRPr>
          </a:p>
          <a:p>
            <a:r>
              <a:rPr lang="en-US" altLang="ko-KR" b="1" dirty="0">
                <a:solidFill>
                  <a:srgbClr val="0000CC"/>
                </a:solidFill>
              </a:rPr>
              <a:t># </a:t>
            </a:r>
            <a:r>
              <a:rPr lang="ko-KR" altLang="en-US" b="1" dirty="0">
                <a:solidFill>
                  <a:srgbClr val="0000CC"/>
                </a:solidFill>
              </a:rPr>
              <a:t>문의</a:t>
            </a:r>
            <a:r>
              <a:rPr lang="en-US" altLang="ko-KR" b="1" dirty="0">
                <a:solidFill>
                  <a:srgbClr val="0000CC"/>
                </a:solidFill>
              </a:rPr>
              <a:t>: </a:t>
            </a:r>
            <a:r>
              <a:rPr lang="ko-KR" altLang="en-US" b="1" dirty="0">
                <a:solidFill>
                  <a:srgbClr val="0000CC"/>
                </a:solidFill>
              </a:rPr>
              <a:t>담당 장학사 김성동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A855BD56-FCB6-40C5-8038-FCF94AD5A9F2}"/>
              </a:ext>
            </a:extLst>
          </p:cNvPr>
          <p:cNvGrpSpPr/>
          <p:nvPr/>
        </p:nvGrpSpPr>
        <p:grpSpPr>
          <a:xfrm>
            <a:off x="6689424" y="2567285"/>
            <a:ext cx="5331127" cy="2717266"/>
            <a:chOff x="6689424" y="2719685"/>
            <a:chExt cx="5331127" cy="2717266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9493EBFF-44FD-42A7-A95B-C47DC3B83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9424" y="2719685"/>
              <a:ext cx="5331127" cy="2604790"/>
            </a:xfrm>
            <a:prstGeom prst="rect">
              <a:avLst/>
            </a:prstGeom>
          </p:spPr>
        </p:pic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F569FB47-C8AE-49D1-8F5B-24425E5B4DA6}"/>
                </a:ext>
              </a:extLst>
            </p:cNvPr>
            <p:cNvSpPr/>
            <p:nvPr/>
          </p:nvSpPr>
          <p:spPr>
            <a:xfrm>
              <a:off x="7878416" y="3382147"/>
              <a:ext cx="558849" cy="32230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2A1FC0EF-87C2-4042-84E2-036ED8BB8146}"/>
                </a:ext>
              </a:extLst>
            </p:cNvPr>
            <p:cNvSpPr/>
            <p:nvPr/>
          </p:nvSpPr>
          <p:spPr>
            <a:xfrm>
              <a:off x="7011641" y="3963734"/>
              <a:ext cx="4666009" cy="32230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32ABC9C0-13E2-437D-A137-427E828ACB9A}"/>
                </a:ext>
              </a:extLst>
            </p:cNvPr>
            <p:cNvSpPr/>
            <p:nvPr/>
          </p:nvSpPr>
          <p:spPr>
            <a:xfrm>
              <a:off x="8333088" y="3163844"/>
              <a:ext cx="379804" cy="3798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/>
                <a:t>2</a:t>
              </a:r>
              <a:endParaRPr lang="ko-KR" altLang="en-US"/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FA0FBFCF-E75A-4213-9019-A47FFB4A1B15}"/>
                </a:ext>
              </a:extLst>
            </p:cNvPr>
            <p:cNvSpPr/>
            <p:nvPr/>
          </p:nvSpPr>
          <p:spPr>
            <a:xfrm>
              <a:off x="11487748" y="3704453"/>
              <a:ext cx="379804" cy="3798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/>
                <a:t>3</a:t>
              </a:r>
              <a:endParaRPr lang="ko-KR" altLang="en-US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99BBD674-EF77-4C56-B803-8D798558563F}"/>
                </a:ext>
              </a:extLst>
            </p:cNvPr>
            <p:cNvSpPr/>
            <p:nvPr/>
          </p:nvSpPr>
          <p:spPr>
            <a:xfrm>
              <a:off x="7021982" y="4874411"/>
              <a:ext cx="4666009" cy="32230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15F93440-B900-4E39-98DE-653D393F426C}"/>
                </a:ext>
              </a:extLst>
            </p:cNvPr>
            <p:cNvSpPr/>
            <p:nvPr/>
          </p:nvSpPr>
          <p:spPr>
            <a:xfrm>
              <a:off x="7021982" y="4478804"/>
              <a:ext cx="4666009" cy="32230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D4874DD3-3733-4B35-A9BD-244D9C26C164}"/>
                </a:ext>
              </a:extLst>
            </p:cNvPr>
            <p:cNvSpPr/>
            <p:nvPr/>
          </p:nvSpPr>
          <p:spPr>
            <a:xfrm>
              <a:off x="11508830" y="4409136"/>
              <a:ext cx="379804" cy="3798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/>
                <a:t>4</a:t>
              </a:r>
              <a:endParaRPr lang="ko-KR" altLang="en-US"/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C61D4E1B-BEA9-4709-AC5F-60CA8F2676A4}"/>
                </a:ext>
              </a:extLst>
            </p:cNvPr>
            <p:cNvSpPr/>
            <p:nvPr/>
          </p:nvSpPr>
          <p:spPr>
            <a:xfrm>
              <a:off x="11508830" y="5057147"/>
              <a:ext cx="379804" cy="3798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/>
                <a:t>5</a:t>
              </a:r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4566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2AD7005-788E-4301-9162-C837E181BDC7}"/>
              </a:ext>
            </a:extLst>
          </p:cNvPr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latin typeface="+mj-lt"/>
              </a:rPr>
              <a:t>2023</a:t>
            </a:r>
            <a:r>
              <a:rPr lang="ko-KR" altLang="en-US" sz="2800" b="1" dirty="0">
                <a:latin typeface="+mj-lt"/>
              </a:rPr>
              <a:t>학년도</a:t>
            </a:r>
            <a:r>
              <a:rPr lang="en-US" altLang="ko-KR" sz="2800" b="1" dirty="0">
                <a:latin typeface="+mj-lt"/>
              </a:rPr>
              <a:t> </a:t>
            </a:r>
            <a:r>
              <a:rPr lang="ko-KR" altLang="en-US" sz="2800" b="1" dirty="0">
                <a:latin typeface="+mj-lt"/>
              </a:rPr>
              <a:t>신입생</a:t>
            </a:r>
            <a:r>
              <a:rPr lang="en-US" altLang="ko-KR" sz="2800" b="1" dirty="0">
                <a:latin typeface="+mj-lt"/>
              </a:rPr>
              <a:t>, 2024</a:t>
            </a:r>
            <a:r>
              <a:rPr lang="ko-KR" altLang="en-US" sz="2800" b="1" dirty="0">
                <a:latin typeface="+mj-lt"/>
              </a:rPr>
              <a:t>학년도 신입생 교육과정 편성표 수정 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D1BCC861-D5F4-4619-92CA-84902903D199}"/>
              </a:ext>
            </a:extLst>
          </p:cNvPr>
          <p:cNvGrpSpPr/>
          <p:nvPr/>
        </p:nvGrpSpPr>
        <p:grpSpPr>
          <a:xfrm>
            <a:off x="228600" y="1047750"/>
            <a:ext cx="11178339" cy="1990824"/>
            <a:chOff x="228600" y="1200150"/>
            <a:chExt cx="11178339" cy="199082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B1F29D-1128-4151-88CE-44906B24EBC2}"/>
                </a:ext>
              </a:extLst>
            </p:cNvPr>
            <p:cNvSpPr txBox="1"/>
            <p:nvPr/>
          </p:nvSpPr>
          <p:spPr>
            <a:xfrm>
              <a:off x="228600" y="1200150"/>
              <a:ext cx="100367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b="1"/>
                <a:t>[1-2] (</a:t>
              </a:r>
              <a:r>
                <a:rPr lang="ko-KR" altLang="en-US" sz="2400" b="1"/>
                <a:t>상단</a:t>
              </a:r>
              <a:r>
                <a:rPr lang="en-US" altLang="ko-KR" sz="2400" b="1"/>
                <a:t>) </a:t>
              </a:r>
              <a:r>
                <a:rPr lang="ko-KR" altLang="en-US" sz="2400" b="1"/>
                <a:t>교육과정편성표 관리 </a:t>
              </a:r>
              <a:r>
                <a:rPr lang="en-US" altLang="ko-KR" sz="2400" b="1"/>
                <a:t>– (</a:t>
              </a:r>
              <a:r>
                <a:rPr lang="ko-KR" altLang="en-US" sz="2400" b="1"/>
                <a:t>하위</a:t>
              </a:r>
              <a:r>
                <a:rPr lang="en-US" altLang="ko-KR" sz="2400" b="1"/>
                <a:t>) </a:t>
              </a:r>
              <a:r>
                <a:rPr lang="ko-KR" altLang="en-US" sz="2400" b="1"/>
                <a:t>교육과정편성표 관리 클릭</a:t>
              </a: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B204A462-1160-4079-9E9E-44390406F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2660" y="1762025"/>
              <a:ext cx="10774279" cy="1428949"/>
            </a:xfrm>
            <a:prstGeom prst="rect">
              <a:avLst/>
            </a:prstGeom>
          </p:spPr>
        </p:pic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587D610B-E394-4061-A28C-F60DA38FBAC6}"/>
                </a:ext>
              </a:extLst>
            </p:cNvPr>
            <p:cNvSpPr/>
            <p:nvPr/>
          </p:nvSpPr>
          <p:spPr>
            <a:xfrm>
              <a:off x="6019799" y="1895475"/>
              <a:ext cx="1733551" cy="8858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EF90EC1F-32B9-418A-85D9-01D6545FFF43}"/>
                </a:ext>
              </a:extLst>
            </p:cNvPr>
            <p:cNvSpPr/>
            <p:nvPr/>
          </p:nvSpPr>
          <p:spPr>
            <a:xfrm>
              <a:off x="7563448" y="1723925"/>
              <a:ext cx="379804" cy="3798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/>
                <a:t>1</a:t>
              </a:r>
              <a:endParaRPr lang="ko-KR" altLang="en-US"/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CF7E47E7-2E59-4984-AD5A-B8F0F124F67B}"/>
                </a:ext>
              </a:extLst>
            </p:cNvPr>
            <p:cNvSpPr/>
            <p:nvPr/>
          </p:nvSpPr>
          <p:spPr>
            <a:xfrm>
              <a:off x="7392596" y="2395738"/>
              <a:ext cx="379804" cy="3798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/>
                <a:t>2</a:t>
              </a:r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8422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2AD7005-788E-4301-9162-C837E181BDC7}"/>
              </a:ext>
            </a:extLst>
          </p:cNvPr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latin typeface="+mj-lt"/>
              </a:rPr>
              <a:t>2023</a:t>
            </a:r>
            <a:r>
              <a:rPr lang="ko-KR" altLang="en-US" sz="2800" b="1" dirty="0">
                <a:latin typeface="+mj-lt"/>
              </a:rPr>
              <a:t>학년도</a:t>
            </a:r>
            <a:r>
              <a:rPr lang="en-US" altLang="ko-KR" sz="2800" b="1" dirty="0">
                <a:latin typeface="+mj-lt"/>
              </a:rPr>
              <a:t> </a:t>
            </a:r>
            <a:r>
              <a:rPr lang="ko-KR" altLang="en-US" sz="2800" b="1" dirty="0">
                <a:latin typeface="+mj-lt"/>
              </a:rPr>
              <a:t>신입생</a:t>
            </a:r>
            <a:r>
              <a:rPr lang="en-US" altLang="ko-KR" sz="2800" b="1" dirty="0">
                <a:latin typeface="+mj-lt"/>
              </a:rPr>
              <a:t>, 2024</a:t>
            </a:r>
            <a:r>
              <a:rPr lang="ko-KR" altLang="en-US" sz="2800" b="1" dirty="0">
                <a:latin typeface="+mj-lt"/>
              </a:rPr>
              <a:t>학년도 신입생 교육과정 편성표 수정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0957A53-D410-4892-BABC-045E58A6E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31" y="2217281"/>
            <a:ext cx="11693230" cy="421209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E0F0372-3E63-4CE2-ACBA-4365F645EFE5}"/>
              </a:ext>
            </a:extLst>
          </p:cNvPr>
          <p:cNvSpPr txBox="1"/>
          <p:nvPr/>
        </p:nvSpPr>
        <p:spPr>
          <a:xfrm>
            <a:off x="190500" y="1112242"/>
            <a:ext cx="116974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[1-3]</a:t>
            </a:r>
            <a:r>
              <a:rPr lang="ko-KR" altLang="en-US" sz="2400" b="1" dirty="0"/>
              <a:t> 아래와 같은 화면이 나타나면 </a:t>
            </a:r>
            <a:r>
              <a:rPr lang="ko-KR" altLang="en-US" sz="2400" b="1" dirty="0">
                <a:solidFill>
                  <a:srgbClr val="FF0000"/>
                </a:solidFill>
              </a:rPr>
              <a:t>수정할 사항이 있는 학년도의 교육과정 편성표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r>
              <a:rPr lang="en-US" altLang="ko-KR" sz="2400" b="1" dirty="0">
                <a:solidFill>
                  <a:srgbClr val="FF0000"/>
                </a:solidFill>
              </a:rPr>
              <a:t>        </a:t>
            </a:r>
            <a:r>
              <a:rPr lang="ko-KR" altLang="en-US" sz="2400" b="1" dirty="0">
                <a:solidFill>
                  <a:srgbClr val="FF0000"/>
                </a:solidFill>
              </a:rPr>
              <a:t>명칭 부분</a:t>
            </a:r>
            <a:r>
              <a:rPr lang="ko-KR" altLang="en-US" sz="2400" b="1" dirty="0"/>
              <a:t>을 클릭 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4EAF6B6-746E-4D48-B7DE-97117C514FCB}"/>
              </a:ext>
            </a:extLst>
          </p:cNvPr>
          <p:cNvSpPr/>
          <p:nvPr/>
        </p:nvSpPr>
        <p:spPr>
          <a:xfrm>
            <a:off x="6600824" y="4829175"/>
            <a:ext cx="2514601" cy="418078"/>
          </a:xfrm>
          <a:prstGeom prst="rect">
            <a:avLst/>
          </a:prstGeom>
          <a:solidFill>
            <a:srgbClr val="FBE5D6">
              <a:alpha val="4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34E4AE-FB49-4299-B1A1-47F6D89ADC0E}"/>
              </a:ext>
            </a:extLst>
          </p:cNvPr>
          <p:cNvSpPr txBox="1"/>
          <p:nvPr/>
        </p:nvSpPr>
        <p:spPr>
          <a:xfrm>
            <a:off x="3108886" y="2165965"/>
            <a:ext cx="9083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0000CC"/>
                </a:solidFill>
              </a:rPr>
              <a:t># </a:t>
            </a:r>
            <a:r>
              <a:rPr lang="ko-KR" altLang="en-US" b="1" dirty="0">
                <a:solidFill>
                  <a:srgbClr val="0000CC"/>
                </a:solidFill>
              </a:rPr>
              <a:t>아래 그림은 </a:t>
            </a:r>
            <a:r>
              <a:rPr lang="en-US" altLang="ko-KR" b="1" dirty="0">
                <a:solidFill>
                  <a:srgbClr val="0000CC"/>
                </a:solidFill>
              </a:rPr>
              <a:t>2022</a:t>
            </a:r>
            <a:r>
              <a:rPr lang="ko-KR" altLang="en-US" b="1" dirty="0">
                <a:solidFill>
                  <a:srgbClr val="0000CC"/>
                </a:solidFill>
              </a:rPr>
              <a:t>학년도 신입생 교육과정편제</a:t>
            </a:r>
            <a:r>
              <a:rPr lang="en-US" altLang="ko-KR" b="1" dirty="0">
                <a:solidFill>
                  <a:srgbClr val="0000CC"/>
                </a:solidFill>
              </a:rPr>
              <a:t>(</a:t>
            </a:r>
            <a:r>
              <a:rPr lang="ko-KR" altLang="en-US" b="1" dirty="0">
                <a:solidFill>
                  <a:srgbClr val="0000CC"/>
                </a:solidFill>
              </a:rPr>
              <a:t>안</a:t>
            </a:r>
            <a:r>
              <a:rPr lang="en-US" altLang="ko-KR" b="1" dirty="0">
                <a:solidFill>
                  <a:srgbClr val="0000CC"/>
                </a:solidFill>
              </a:rPr>
              <a:t>)</a:t>
            </a:r>
            <a:r>
              <a:rPr lang="ko-KR" altLang="en-US" b="1" dirty="0">
                <a:solidFill>
                  <a:srgbClr val="0000CC"/>
                </a:solidFill>
              </a:rPr>
              <a:t>을 수정하고자 하는 경우의 예시임 </a:t>
            </a:r>
          </a:p>
        </p:txBody>
      </p:sp>
    </p:spTree>
    <p:extLst>
      <p:ext uri="{BB962C8B-B14F-4D97-AF65-F5344CB8AC3E}">
        <p14:creationId xmlns:p14="http://schemas.microsoft.com/office/powerpoint/2010/main" val="1315327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2AD7005-788E-4301-9162-C837E181BDC7}"/>
              </a:ext>
            </a:extLst>
          </p:cNvPr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latin typeface="+mj-lt"/>
              </a:rPr>
              <a:t>2023</a:t>
            </a:r>
            <a:r>
              <a:rPr lang="ko-KR" altLang="en-US" sz="2800" b="1" dirty="0">
                <a:latin typeface="+mj-lt"/>
              </a:rPr>
              <a:t>학년도</a:t>
            </a:r>
            <a:r>
              <a:rPr lang="en-US" altLang="ko-KR" sz="2800" b="1" dirty="0">
                <a:latin typeface="+mj-lt"/>
              </a:rPr>
              <a:t> </a:t>
            </a:r>
            <a:r>
              <a:rPr lang="ko-KR" altLang="en-US" sz="2800" b="1" dirty="0">
                <a:latin typeface="+mj-lt"/>
              </a:rPr>
              <a:t>신입생</a:t>
            </a:r>
            <a:r>
              <a:rPr lang="en-US" altLang="ko-KR" sz="2800" b="1" dirty="0">
                <a:latin typeface="+mj-lt"/>
              </a:rPr>
              <a:t>, 2024</a:t>
            </a:r>
            <a:r>
              <a:rPr lang="ko-KR" altLang="en-US" sz="2800" b="1" dirty="0">
                <a:latin typeface="+mj-lt"/>
              </a:rPr>
              <a:t>학년도 신입생 교육과정 편성표 변경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0F0372-3E63-4CE2-ACBA-4365F645EFE5}"/>
              </a:ext>
            </a:extLst>
          </p:cNvPr>
          <p:cNvSpPr txBox="1"/>
          <p:nvPr/>
        </p:nvSpPr>
        <p:spPr>
          <a:xfrm>
            <a:off x="190500" y="1112242"/>
            <a:ext cx="9147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[1-4]</a:t>
            </a:r>
            <a:r>
              <a:rPr lang="ko-KR" altLang="en-US" sz="2400" b="1" dirty="0"/>
              <a:t> 해당 학년도 교육과정 편성표가 나타나면 변동사항 수정</a:t>
            </a:r>
            <a:r>
              <a:rPr lang="en-US" altLang="ko-KR" sz="2400" b="1" dirty="0"/>
              <a:t> </a:t>
            </a:r>
            <a:endParaRPr lang="ko-KR" altLang="en-US" sz="2400" b="1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EDB74A13-E5B5-4692-86D5-3B8E09A0B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46" y="1714500"/>
            <a:ext cx="11451153" cy="2931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7FF4CE-D832-4F4D-AF0A-013D57B357DD}"/>
              </a:ext>
            </a:extLst>
          </p:cNvPr>
          <p:cNvSpPr txBox="1"/>
          <p:nvPr/>
        </p:nvSpPr>
        <p:spPr>
          <a:xfrm>
            <a:off x="490394" y="5104241"/>
            <a:ext cx="10920556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0000CC"/>
                </a:solidFill>
              </a:rPr>
              <a:t># </a:t>
            </a:r>
            <a:r>
              <a:rPr lang="ko-KR" altLang="en-US" b="1" dirty="0">
                <a:solidFill>
                  <a:srgbClr val="0000CC"/>
                </a:solidFill>
              </a:rPr>
              <a:t>학생 선택에 있는 </a:t>
            </a:r>
            <a:r>
              <a:rPr lang="en-US" altLang="ko-KR" b="1" dirty="0">
                <a:solidFill>
                  <a:srgbClr val="0000CC"/>
                </a:solidFill>
              </a:rPr>
              <a:t>A</a:t>
            </a:r>
            <a:r>
              <a:rPr lang="ko-KR" altLang="en-US" b="1" dirty="0">
                <a:solidFill>
                  <a:srgbClr val="0000CC"/>
                </a:solidFill>
              </a:rPr>
              <a:t>과목을 </a:t>
            </a:r>
            <a:r>
              <a:rPr lang="en-US" altLang="ko-KR" b="1" dirty="0">
                <a:solidFill>
                  <a:srgbClr val="0000CC"/>
                </a:solidFill>
              </a:rPr>
              <a:t>B</a:t>
            </a:r>
            <a:r>
              <a:rPr lang="ko-KR" altLang="en-US" b="1" dirty="0">
                <a:solidFill>
                  <a:srgbClr val="0000CC"/>
                </a:solidFill>
              </a:rPr>
              <a:t>과목으로 변경하고 싶을 때</a:t>
            </a:r>
            <a:endParaRPr lang="en-US" altLang="ko-KR" b="1" dirty="0">
              <a:solidFill>
                <a:srgbClr val="0000CC"/>
              </a:solidFill>
            </a:endParaRPr>
          </a:p>
          <a:p>
            <a:r>
              <a:rPr lang="en-US" altLang="ko-KR" b="1" dirty="0">
                <a:solidFill>
                  <a:srgbClr val="0000CC"/>
                </a:solidFill>
              </a:rPr>
              <a:t>   A</a:t>
            </a:r>
            <a:r>
              <a:rPr lang="ko-KR" altLang="en-US" b="1" dirty="0">
                <a:solidFill>
                  <a:srgbClr val="0000CC"/>
                </a:solidFill>
              </a:rPr>
              <a:t>과목을 삭제하고 </a:t>
            </a:r>
            <a:r>
              <a:rPr lang="en-US" altLang="ko-KR" b="1" dirty="0">
                <a:solidFill>
                  <a:srgbClr val="0000CC"/>
                </a:solidFill>
              </a:rPr>
              <a:t>B</a:t>
            </a:r>
            <a:r>
              <a:rPr lang="ko-KR" altLang="en-US" b="1" dirty="0">
                <a:solidFill>
                  <a:srgbClr val="0000CC"/>
                </a:solidFill>
              </a:rPr>
              <a:t>과목을 추가 입력해야 함</a:t>
            </a:r>
            <a:endParaRPr lang="en-US" altLang="ko-KR" b="1" dirty="0">
              <a:solidFill>
                <a:srgbClr val="0000CC"/>
              </a:solidFill>
            </a:endParaRPr>
          </a:p>
          <a:p>
            <a:r>
              <a:rPr lang="en-US" altLang="ko-KR" b="1" dirty="0">
                <a:solidFill>
                  <a:srgbClr val="00B050"/>
                </a:solidFill>
              </a:rPr>
              <a:t>   - </a:t>
            </a:r>
            <a:r>
              <a:rPr lang="ko-KR" altLang="en-US" b="1" dirty="0">
                <a:solidFill>
                  <a:srgbClr val="00B050"/>
                </a:solidFill>
              </a:rPr>
              <a:t>과목 삭제</a:t>
            </a:r>
            <a:r>
              <a:rPr lang="en-US" altLang="ko-KR" b="1" dirty="0">
                <a:solidFill>
                  <a:srgbClr val="00B050"/>
                </a:solidFill>
              </a:rPr>
              <a:t>: </a:t>
            </a:r>
            <a:r>
              <a:rPr lang="ko-KR" altLang="en-US" b="1" dirty="0">
                <a:solidFill>
                  <a:srgbClr val="00B050"/>
                </a:solidFill>
              </a:rPr>
              <a:t>해당 과목 선택</a:t>
            </a:r>
            <a:r>
              <a:rPr lang="en-US" altLang="ko-KR" b="1" dirty="0">
                <a:solidFill>
                  <a:srgbClr val="00B050"/>
                </a:solidFill>
              </a:rPr>
              <a:t>(</a:t>
            </a:r>
            <a:r>
              <a:rPr lang="ko-KR" altLang="en-US" b="1" dirty="0">
                <a:solidFill>
                  <a:srgbClr val="00B050"/>
                </a:solidFill>
              </a:rPr>
              <a:t>음영 표시</a:t>
            </a:r>
            <a:r>
              <a:rPr lang="en-US" altLang="ko-KR" b="1" dirty="0">
                <a:solidFill>
                  <a:srgbClr val="00B050"/>
                </a:solidFill>
              </a:rPr>
              <a:t>)</a:t>
            </a:r>
            <a:r>
              <a:rPr lang="ko-KR" altLang="en-US" b="1" dirty="0">
                <a:solidFill>
                  <a:srgbClr val="00B050"/>
                </a:solidFill>
              </a:rPr>
              <a:t> </a:t>
            </a:r>
            <a:r>
              <a:rPr lang="en-US" altLang="ko-KR" b="1" dirty="0">
                <a:solidFill>
                  <a:srgbClr val="00B050"/>
                </a:solidFill>
              </a:rPr>
              <a:t>– </a:t>
            </a:r>
            <a:r>
              <a:rPr lang="ko-KR" altLang="en-US" b="1" dirty="0">
                <a:solidFill>
                  <a:srgbClr val="00B050"/>
                </a:solidFill>
              </a:rPr>
              <a:t>오른쪽버튼</a:t>
            </a:r>
            <a:r>
              <a:rPr lang="en-US" altLang="ko-KR" b="1" dirty="0">
                <a:solidFill>
                  <a:srgbClr val="00B050"/>
                </a:solidFill>
              </a:rPr>
              <a:t>(</a:t>
            </a:r>
            <a:r>
              <a:rPr lang="ko-KR" altLang="en-US" b="1" dirty="0">
                <a:solidFill>
                  <a:srgbClr val="00B050"/>
                </a:solidFill>
              </a:rPr>
              <a:t>창이 나타남</a:t>
            </a:r>
            <a:r>
              <a:rPr lang="en-US" altLang="ko-KR" b="1" dirty="0">
                <a:solidFill>
                  <a:srgbClr val="00B050"/>
                </a:solidFill>
              </a:rPr>
              <a:t>) – </a:t>
            </a:r>
            <a:r>
              <a:rPr lang="ko-KR" altLang="en-US" b="1" dirty="0">
                <a:solidFill>
                  <a:srgbClr val="00B050"/>
                </a:solidFill>
              </a:rPr>
              <a:t>과목 삭제</a:t>
            </a:r>
            <a:endParaRPr lang="en-US" altLang="ko-KR" b="1" dirty="0">
              <a:solidFill>
                <a:srgbClr val="00B050"/>
              </a:solidFill>
            </a:endParaRPr>
          </a:p>
          <a:p>
            <a:r>
              <a:rPr lang="en-US" altLang="ko-KR" b="1" dirty="0">
                <a:solidFill>
                  <a:srgbClr val="00B050"/>
                </a:solidFill>
              </a:rPr>
              <a:t>   - </a:t>
            </a:r>
            <a:r>
              <a:rPr lang="ko-KR" altLang="en-US" b="1" dirty="0">
                <a:solidFill>
                  <a:srgbClr val="00B050"/>
                </a:solidFill>
              </a:rPr>
              <a:t>과목 추가</a:t>
            </a:r>
            <a:r>
              <a:rPr lang="en-US" altLang="ko-KR" b="1" dirty="0">
                <a:solidFill>
                  <a:srgbClr val="00B050"/>
                </a:solidFill>
              </a:rPr>
              <a:t>: </a:t>
            </a:r>
            <a:r>
              <a:rPr lang="ko-KR" altLang="en-US" b="1" dirty="0">
                <a:solidFill>
                  <a:srgbClr val="00B050"/>
                </a:solidFill>
              </a:rPr>
              <a:t>상단의 과목 추가 버튼 클릭 </a:t>
            </a:r>
            <a:r>
              <a:rPr lang="en-US" altLang="ko-KR" b="1" dirty="0">
                <a:solidFill>
                  <a:srgbClr val="00B050"/>
                </a:solidFill>
              </a:rPr>
              <a:t>– </a:t>
            </a:r>
            <a:r>
              <a:rPr lang="ko-KR" altLang="en-US" b="1" dirty="0">
                <a:solidFill>
                  <a:srgbClr val="00B050"/>
                </a:solidFill>
              </a:rPr>
              <a:t>해당</a:t>
            </a:r>
            <a:r>
              <a:rPr lang="en-US" altLang="ko-KR" b="1" dirty="0">
                <a:solidFill>
                  <a:srgbClr val="00B050"/>
                </a:solidFill>
              </a:rPr>
              <a:t> </a:t>
            </a:r>
            <a:r>
              <a:rPr lang="ko-KR" altLang="en-US" b="1" dirty="0">
                <a:solidFill>
                  <a:srgbClr val="00B050"/>
                </a:solidFill>
              </a:rPr>
              <a:t>과목 정보 입력 </a:t>
            </a:r>
            <a:r>
              <a:rPr lang="en-US" altLang="ko-KR" b="1" dirty="0">
                <a:solidFill>
                  <a:srgbClr val="00B050"/>
                </a:solidFill>
              </a:rPr>
              <a:t>– </a:t>
            </a:r>
            <a:r>
              <a:rPr lang="ko-KR" altLang="en-US" b="1" dirty="0">
                <a:solidFill>
                  <a:srgbClr val="00B050"/>
                </a:solidFill>
              </a:rPr>
              <a:t>과목 추가</a:t>
            </a:r>
            <a:endParaRPr lang="en-US" altLang="ko-K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832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EDFE25A-B9F2-4B97-84AD-28C6AF6CF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949895"/>
            <a:ext cx="11449050" cy="2958209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42AD7005-788E-4301-9162-C837E181BDC7}"/>
              </a:ext>
            </a:extLst>
          </p:cNvPr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latin typeface="+mj-lt"/>
              </a:rPr>
              <a:t>2023</a:t>
            </a:r>
            <a:r>
              <a:rPr lang="ko-KR" altLang="en-US" sz="2800" b="1" dirty="0">
                <a:latin typeface="+mj-lt"/>
              </a:rPr>
              <a:t>학년도</a:t>
            </a:r>
            <a:r>
              <a:rPr lang="en-US" altLang="ko-KR" sz="2800" b="1" dirty="0">
                <a:latin typeface="+mj-lt"/>
              </a:rPr>
              <a:t> </a:t>
            </a:r>
            <a:r>
              <a:rPr lang="ko-KR" altLang="en-US" sz="2800" b="1" dirty="0">
                <a:latin typeface="+mj-lt"/>
              </a:rPr>
              <a:t>신입생</a:t>
            </a:r>
            <a:r>
              <a:rPr lang="en-US" altLang="ko-KR" sz="2800" b="1" dirty="0">
                <a:latin typeface="+mj-lt"/>
              </a:rPr>
              <a:t>, 2024</a:t>
            </a:r>
            <a:r>
              <a:rPr lang="ko-KR" altLang="en-US" sz="2800" b="1" dirty="0">
                <a:latin typeface="+mj-lt"/>
              </a:rPr>
              <a:t>학년도 신입생 교육과정 편성표 변경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0F0372-3E63-4CE2-ACBA-4365F645EFE5}"/>
              </a:ext>
            </a:extLst>
          </p:cNvPr>
          <p:cNvSpPr txBox="1"/>
          <p:nvPr/>
        </p:nvSpPr>
        <p:spPr>
          <a:xfrm>
            <a:off x="190500" y="1112242"/>
            <a:ext cx="10794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[1-5]</a:t>
            </a:r>
            <a:r>
              <a:rPr lang="ko-KR" altLang="en-US" sz="2400" b="1" dirty="0"/>
              <a:t> 변동사항을 모두 수정했으면 </a:t>
            </a:r>
            <a:r>
              <a:rPr lang="ko-KR" altLang="en-US" sz="2400" b="1" dirty="0">
                <a:solidFill>
                  <a:srgbClr val="FF0000"/>
                </a:solidFill>
              </a:rPr>
              <a:t>편성표 </a:t>
            </a:r>
            <a:r>
              <a:rPr lang="ko-KR" altLang="en-US" sz="2400" b="1" dirty="0" err="1">
                <a:solidFill>
                  <a:srgbClr val="FF0000"/>
                </a:solidFill>
              </a:rPr>
              <a:t>점검</a:t>
            </a:r>
            <a:r>
              <a:rPr lang="ko-KR" altLang="en-US" sz="2400" b="1" dirty="0" err="1"/>
              <a:t>탭을</a:t>
            </a:r>
            <a:r>
              <a:rPr lang="ko-KR" altLang="en-US" sz="2400" b="1" dirty="0"/>
              <a:t> 클릭하여 이상 여부 확인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AF3B2D5-D2B8-4D7A-BAF8-0FAF6A73C4B3}"/>
              </a:ext>
            </a:extLst>
          </p:cNvPr>
          <p:cNvSpPr/>
          <p:nvPr/>
        </p:nvSpPr>
        <p:spPr>
          <a:xfrm>
            <a:off x="930206" y="1911350"/>
            <a:ext cx="541684" cy="3223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9D8FA223-D0E0-43DA-88A8-97C45E1413D2}"/>
              </a:ext>
            </a:extLst>
          </p:cNvPr>
          <p:cNvSpPr/>
          <p:nvPr/>
        </p:nvSpPr>
        <p:spPr>
          <a:xfrm>
            <a:off x="1320087" y="1658047"/>
            <a:ext cx="379804" cy="3798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/>
              <a:t>1</a:t>
            </a:r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7DB3B91-A220-45D2-9E1D-D288111F5877}"/>
              </a:ext>
            </a:extLst>
          </p:cNvPr>
          <p:cNvSpPr/>
          <p:nvPr/>
        </p:nvSpPr>
        <p:spPr>
          <a:xfrm>
            <a:off x="6303466" y="2365177"/>
            <a:ext cx="5650410" cy="25814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8EB9F869-5800-4F69-A665-5F892E28E659}"/>
              </a:ext>
            </a:extLst>
          </p:cNvPr>
          <p:cNvSpPr/>
          <p:nvPr/>
        </p:nvSpPr>
        <p:spPr>
          <a:xfrm>
            <a:off x="11678248" y="2140909"/>
            <a:ext cx="379804" cy="3798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/>
              <a:t>2</a:t>
            </a:r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0A178-6B33-4FD0-A902-A6ACAA7824AA}"/>
              </a:ext>
            </a:extLst>
          </p:cNvPr>
          <p:cNvSpPr txBox="1"/>
          <p:nvPr/>
        </p:nvSpPr>
        <p:spPr>
          <a:xfrm>
            <a:off x="490394" y="5170916"/>
            <a:ext cx="10920556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0000CC"/>
                </a:solidFill>
              </a:rPr>
              <a:t># </a:t>
            </a:r>
            <a:r>
              <a:rPr lang="ko-KR" altLang="en-US" b="1" dirty="0">
                <a:solidFill>
                  <a:srgbClr val="0000CC"/>
                </a:solidFill>
              </a:rPr>
              <a:t>위 그림과 같이 붉은색 음영으로 표시된 부분이 있으면 교육과정 편제에 오류가 있는 것이므로 </a:t>
            </a:r>
            <a:endParaRPr lang="en-US" altLang="ko-KR" b="1" dirty="0">
              <a:solidFill>
                <a:srgbClr val="0000CC"/>
              </a:solidFill>
            </a:endParaRPr>
          </a:p>
          <a:p>
            <a:r>
              <a:rPr lang="en-US" altLang="ko-KR" b="1" dirty="0">
                <a:solidFill>
                  <a:srgbClr val="0000CC"/>
                </a:solidFill>
              </a:rPr>
              <a:t>   </a:t>
            </a:r>
            <a:r>
              <a:rPr lang="ko-KR" altLang="en-US" b="1" dirty="0">
                <a:solidFill>
                  <a:srgbClr val="0000CC"/>
                </a:solidFill>
              </a:rPr>
              <a:t>확인하여 수정 </a:t>
            </a:r>
            <a:r>
              <a:rPr lang="en-US" altLang="ko-KR" b="1" dirty="0">
                <a:solidFill>
                  <a:srgbClr val="0000CC"/>
                </a:solidFill>
              </a:rPr>
              <a:t>/ </a:t>
            </a:r>
            <a:r>
              <a:rPr lang="ko-KR" altLang="en-US" b="1" dirty="0">
                <a:solidFill>
                  <a:srgbClr val="0000CC"/>
                </a:solidFill>
              </a:rPr>
              <a:t>붉은색 음영이 표시되지 않는다면 교육과정 편성표가 오류가 없는 것임 </a:t>
            </a:r>
            <a:endParaRPr lang="en-US" altLang="ko-KR" b="1" dirty="0">
              <a:solidFill>
                <a:srgbClr val="0000CC"/>
              </a:solidFill>
            </a:endParaRPr>
          </a:p>
          <a:p>
            <a:endParaRPr lang="en-US" altLang="ko-KR" b="1" dirty="0">
              <a:solidFill>
                <a:srgbClr val="0000CC"/>
              </a:solidFill>
            </a:endParaRPr>
          </a:p>
          <a:p>
            <a:r>
              <a:rPr lang="en-US" altLang="ko-KR" b="1" dirty="0">
                <a:solidFill>
                  <a:srgbClr val="00B050"/>
                </a:solidFill>
              </a:rPr>
              <a:t># </a:t>
            </a:r>
            <a:r>
              <a:rPr lang="ko-KR" altLang="en-US" b="1" dirty="0">
                <a:solidFill>
                  <a:srgbClr val="00B050"/>
                </a:solidFill>
              </a:rPr>
              <a:t>시스템에 </a:t>
            </a:r>
            <a:r>
              <a:rPr lang="ko-KR" altLang="en-US" b="1" dirty="0" err="1">
                <a:solidFill>
                  <a:srgbClr val="00B050"/>
                </a:solidFill>
              </a:rPr>
              <a:t>업로드되고</a:t>
            </a:r>
            <a:r>
              <a:rPr lang="ko-KR" altLang="en-US" b="1" dirty="0">
                <a:solidFill>
                  <a:srgbClr val="00B050"/>
                </a:solidFill>
              </a:rPr>
              <a:t> 처리되는 과정에 시간이 필요해 정상적으로 수정한 경우에도 붉은색 음영이</a:t>
            </a:r>
            <a:endParaRPr lang="en-US" altLang="ko-KR" b="1" dirty="0">
              <a:solidFill>
                <a:srgbClr val="00B050"/>
              </a:solidFill>
            </a:endParaRPr>
          </a:p>
          <a:p>
            <a:r>
              <a:rPr lang="en-US" altLang="ko-KR" b="1" dirty="0">
                <a:solidFill>
                  <a:srgbClr val="00B050"/>
                </a:solidFill>
              </a:rPr>
              <a:t>   </a:t>
            </a:r>
            <a:r>
              <a:rPr lang="ko-KR" altLang="en-US" b="1" dirty="0">
                <a:solidFill>
                  <a:srgbClr val="00B050"/>
                </a:solidFill>
              </a:rPr>
              <a:t>나타날 수 있으므로 이상이 없을 때는 잠시 후 다시 한 번 확인 </a:t>
            </a:r>
            <a:endParaRPr lang="en-US" altLang="ko-K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990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2AD7005-788E-4301-9162-C837E181BDC7}"/>
              </a:ext>
            </a:extLst>
          </p:cNvPr>
          <p:cNvSpPr/>
          <p:nvPr/>
        </p:nvSpPr>
        <p:spPr>
          <a:xfrm>
            <a:off x="0" y="0"/>
            <a:ext cx="12192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latin typeface="+mj-lt"/>
              </a:rPr>
              <a:t>2023</a:t>
            </a:r>
            <a:r>
              <a:rPr lang="ko-KR" altLang="en-US" sz="2800" b="1" dirty="0">
                <a:latin typeface="+mj-lt"/>
              </a:rPr>
              <a:t>학년도</a:t>
            </a:r>
            <a:r>
              <a:rPr lang="en-US" altLang="ko-KR" sz="2800" b="1" dirty="0">
                <a:latin typeface="+mj-lt"/>
              </a:rPr>
              <a:t> </a:t>
            </a:r>
            <a:r>
              <a:rPr lang="ko-KR" altLang="en-US" sz="2800" b="1" dirty="0">
                <a:latin typeface="+mj-lt"/>
              </a:rPr>
              <a:t>신입생</a:t>
            </a:r>
            <a:r>
              <a:rPr lang="en-US" altLang="ko-KR" sz="2800" b="1" dirty="0">
                <a:latin typeface="+mj-lt"/>
              </a:rPr>
              <a:t>, 2024</a:t>
            </a:r>
            <a:r>
              <a:rPr lang="ko-KR" altLang="en-US" sz="2800" b="1" dirty="0">
                <a:latin typeface="+mj-lt"/>
              </a:rPr>
              <a:t>학년도 신입생 교육과정 편성표 변경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0F0372-3E63-4CE2-ACBA-4365F645EFE5}"/>
              </a:ext>
            </a:extLst>
          </p:cNvPr>
          <p:cNvSpPr txBox="1"/>
          <p:nvPr/>
        </p:nvSpPr>
        <p:spPr>
          <a:xfrm>
            <a:off x="190500" y="1112242"/>
            <a:ext cx="1004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[1-6]</a:t>
            </a:r>
            <a:r>
              <a:rPr lang="ko-KR" altLang="en-US" sz="2400" b="1" dirty="0"/>
              <a:t> 다른 학년도 신입생 교육과정 편성표에 수정할 사항이 있을 경우</a:t>
            </a:r>
            <a:endParaRPr lang="en-US" altLang="ko-KR" sz="2400" b="1" dirty="0"/>
          </a:p>
          <a:p>
            <a:r>
              <a:rPr lang="en-US" altLang="ko-KR" sz="2400" b="1" dirty="0"/>
              <a:t>  </a:t>
            </a:r>
            <a:r>
              <a:rPr lang="ko-KR" altLang="en-US" sz="2400" b="1" dirty="0"/>
              <a:t>      </a:t>
            </a:r>
            <a:r>
              <a:rPr lang="en-US" altLang="ko-KR" sz="2400" b="1" dirty="0"/>
              <a:t>[1-3] ~ [1-5] </a:t>
            </a:r>
            <a:r>
              <a:rPr lang="ko-KR" altLang="en-US" sz="2400" b="1" dirty="0"/>
              <a:t>의 과정을 반복하여 변동사항 모두 수정  </a:t>
            </a:r>
            <a:endParaRPr lang="en-US" altLang="ko-KR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F39245-79C8-46FA-A726-DBDA953E9BA9}"/>
              </a:ext>
            </a:extLst>
          </p:cNvPr>
          <p:cNvSpPr txBox="1"/>
          <p:nvPr/>
        </p:nvSpPr>
        <p:spPr>
          <a:xfrm>
            <a:off x="190500" y="2321917"/>
            <a:ext cx="118016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[1-7]</a:t>
            </a:r>
            <a:r>
              <a:rPr lang="ko-KR" altLang="en-US" sz="2400" b="1" dirty="0"/>
              <a:t> 모든 학년도의 수정이 끝났으면 화면 중앙 오른쪽에 있는 </a:t>
            </a:r>
            <a:r>
              <a:rPr lang="en-US" altLang="ko-KR" sz="2400" b="1" dirty="0"/>
              <a:t>‘</a:t>
            </a:r>
            <a:r>
              <a:rPr lang="ko-KR" altLang="en-US" sz="2400" b="1" dirty="0"/>
              <a:t>목록으로</a:t>
            </a:r>
            <a:r>
              <a:rPr lang="en-US" altLang="ko-KR" sz="2400" b="1" dirty="0"/>
              <a:t>’</a:t>
            </a:r>
            <a:r>
              <a:rPr lang="ko-KR" altLang="en-US" sz="2400" b="1" dirty="0"/>
              <a:t> 버튼 클릭</a:t>
            </a:r>
            <a:endParaRPr lang="en-US" altLang="ko-KR" sz="2400" b="1" dirty="0"/>
          </a:p>
          <a:p>
            <a:r>
              <a:rPr lang="en-US" altLang="ko-KR" sz="2400" b="1" dirty="0"/>
              <a:t>        - </a:t>
            </a:r>
            <a:r>
              <a:rPr lang="ko-KR" altLang="en-US" sz="2400" b="1" dirty="0"/>
              <a:t>검증 여부가 모두 정상으로 나타나는지 확인 </a:t>
            </a:r>
            <a:r>
              <a:rPr lang="en-US" altLang="ko-KR" sz="2400" b="1" dirty="0"/>
              <a:t> 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54F9EFF-1DA4-4FC2-8B00-73D220583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35" y="3228472"/>
            <a:ext cx="10621857" cy="3600953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9E063AA9-EE95-4113-B589-4F01AAADD5FB}"/>
              </a:ext>
            </a:extLst>
          </p:cNvPr>
          <p:cNvSpPr/>
          <p:nvPr/>
        </p:nvSpPr>
        <p:spPr>
          <a:xfrm>
            <a:off x="10115550" y="5076825"/>
            <a:ext cx="742950" cy="1676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5672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DB53FE4D-4A98-49D4-A696-09CDCDF9FB6D}"/>
              </a:ext>
            </a:extLst>
          </p:cNvPr>
          <p:cNvSpPr/>
          <p:nvPr/>
        </p:nvSpPr>
        <p:spPr>
          <a:xfrm>
            <a:off x="0" y="-1"/>
            <a:ext cx="12192000" cy="92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latin typeface="+mj-lt"/>
              </a:rPr>
              <a:t>2025</a:t>
            </a:r>
            <a:r>
              <a:rPr lang="ko-KR" altLang="en-US" sz="3200" b="1" dirty="0">
                <a:latin typeface="+mj-lt"/>
              </a:rPr>
              <a:t>학년도 학교 교육과정 편성표 제출</a:t>
            </a:r>
            <a:endParaRPr lang="en-US" altLang="ko-KR" sz="3200" b="1" dirty="0">
              <a:latin typeface="+mj-lt"/>
            </a:endParaRPr>
          </a:p>
          <a:p>
            <a:pPr algn="ctr"/>
            <a:r>
              <a:rPr lang="ko-KR" altLang="en-US" sz="2800" b="1" dirty="0">
                <a:latin typeface="+mj-lt"/>
              </a:rPr>
              <a:t> </a:t>
            </a:r>
            <a:r>
              <a:rPr lang="en-US" altLang="ko-KR" sz="2800" b="1" dirty="0">
                <a:latin typeface="+mj-lt"/>
              </a:rPr>
              <a:t>(2023~2025</a:t>
            </a:r>
            <a:r>
              <a:rPr lang="ko-KR" altLang="en-US" sz="2800" b="1" dirty="0">
                <a:latin typeface="+mj-lt"/>
              </a:rPr>
              <a:t>학년도 </a:t>
            </a:r>
            <a:r>
              <a:rPr lang="en-US" altLang="ko-KR" sz="2800" b="1" dirty="0">
                <a:latin typeface="+mj-lt"/>
              </a:rPr>
              <a:t>3</a:t>
            </a:r>
            <a:r>
              <a:rPr lang="ko-KR" altLang="en-US" sz="2800" b="1" dirty="0">
                <a:latin typeface="+mj-lt"/>
              </a:rPr>
              <a:t>개년 모두 제출</a:t>
            </a:r>
            <a:r>
              <a:rPr lang="en-US" altLang="ko-KR" sz="2800" b="1" dirty="0">
                <a:latin typeface="+mj-lt"/>
              </a:rPr>
              <a:t>)</a:t>
            </a:r>
            <a:endParaRPr lang="en-US" altLang="ko-KR" sz="3200" b="1" dirty="0">
              <a:latin typeface="+mj-lt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75C6A14B-8C71-4182-90D7-A406A1E899E2}"/>
              </a:ext>
            </a:extLst>
          </p:cNvPr>
          <p:cNvGrpSpPr/>
          <p:nvPr/>
        </p:nvGrpSpPr>
        <p:grpSpPr>
          <a:xfrm>
            <a:off x="228600" y="1047750"/>
            <a:ext cx="11178339" cy="2202340"/>
            <a:chOff x="228600" y="1200150"/>
            <a:chExt cx="11178339" cy="220234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CEAA1F2-89B6-4878-A050-06259F083766}"/>
                </a:ext>
              </a:extLst>
            </p:cNvPr>
            <p:cNvSpPr txBox="1"/>
            <p:nvPr/>
          </p:nvSpPr>
          <p:spPr>
            <a:xfrm>
              <a:off x="228600" y="1200150"/>
              <a:ext cx="99261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b="1" dirty="0"/>
                <a:t>[2-1] (</a:t>
              </a:r>
              <a:r>
                <a:rPr lang="ko-KR" altLang="en-US" sz="2400" b="1" dirty="0"/>
                <a:t>상단</a:t>
              </a:r>
              <a:r>
                <a:rPr lang="en-US" altLang="ko-KR" sz="2400" b="1" dirty="0"/>
                <a:t>) </a:t>
              </a:r>
              <a:r>
                <a:rPr lang="ko-KR" altLang="en-US" sz="2400" b="1" dirty="0"/>
                <a:t>교육과정편성표 관리 </a:t>
              </a:r>
              <a:r>
                <a:rPr lang="en-US" altLang="ko-KR" sz="2400" b="1" dirty="0"/>
                <a:t>– (</a:t>
              </a:r>
              <a:r>
                <a:rPr lang="ko-KR" altLang="en-US" sz="2400" b="1" dirty="0"/>
                <a:t>하위</a:t>
              </a:r>
              <a:r>
                <a:rPr lang="en-US" altLang="ko-KR" sz="2400" b="1" dirty="0"/>
                <a:t>) </a:t>
              </a:r>
              <a:r>
                <a:rPr lang="ko-KR" altLang="en-US" sz="2400" b="1" dirty="0"/>
                <a:t>교육과정편성표 제출 클릭</a:t>
              </a:r>
            </a:p>
          </p:txBody>
        </p:sp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83E2CEFF-8867-4DBE-8230-13DB3A025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2660" y="1762025"/>
              <a:ext cx="10774279" cy="1428949"/>
            </a:xfrm>
            <a:prstGeom prst="rect">
              <a:avLst/>
            </a:prstGeom>
          </p:spPr>
        </p:pic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27690468-9820-4980-A761-0E029A61E8A4}"/>
                </a:ext>
              </a:extLst>
            </p:cNvPr>
            <p:cNvSpPr/>
            <p:nvPr/>
          </p:nvSpPr>
          <p:spPr>
            <a:xfrm>
              <a:off x="6019799" y="1895475"/>
              <a:ext cx="1733551" cy="129549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AF492A18-E99A-42AA-8CAD-8F7CD3A1F829}"/>
                </a:ext>
              </a:extLst>
            </p:cNvPr>
            <p:cNvSpPr/>
            <p:nvPr/>
          </p:nvSpPr>
          <p:spPr>
            <a:xfrm>
              <a:off x="7563448" y="1723925"/>
              <a:ext cx="379804" cy="3798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/>
                <a:t>1</a:t>
              </a:r>
              <a:endParaRPr lang="ko-KR" altLang="en-US"/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96790AA6-A44B-46A5-B907-3677DE9CC0C9}"/>
                </a:ext>
              </a:extLst>
            </p:cNvPr>
            <p:cNvSpPr/>
            <p:nvPr/>
          </p:nvSpPr>
          <p:spPr>
            <a:xfrm>
              <a:off x="7563448" y="3022686"/>
              <a:ext cx="379804" cy="3798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/>
                <a:t>2</a:t>
              </a:r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2538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>
            <a:extLst>
              <a:ext uri="{FF2B5EF4-FFF2-40B4-BE49-F238E27FC236}">
                <a16:creationId xmlns:a16="http://schemas.microsoft.com/office/drawing/2014/main" id="{6F1B409C-4A46-417C-9858-0724E379C00A}"/>
              </a:ext>
            </a:extLst>
          </p:cNvPr>
          <p:cNvGrpSpPr/>
          <p:nvPr/>
        </p:nvGrpSpPr>
        <p:grpSpPr>
          <a:xfrm>
            <a:off x="856519" y="1768987"/>
            <a:ext cx="10478962" cy="2867425"/>
            <a:chOff x="736398" y="3165060"/>
            <a:chExt cx="10478962" cy="2867425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7A134B01-35EB-4BBC-ADAC-AF9A753EB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6398" y="3165060"/>
              <a:ext cx="10478962" cy="2867425"/>
            </a:xfrm>
            <a:prstGeom prst="rect">
              <a:avLst/>
            </a:prstGeom>
          </p:spPr>
        </p:pic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706FDD88-3027-4AC6-A01F-08EA5FD813CA}"/>
                </a:ext>
              </a:extLst>
            </p:cNvPr>
            <p:cNvSpPr/>
            <p:nvPr/>
          </p:nvSpPr>
          <p:spPr>
            <a:xfrm>
              <a:off x="8180173" y="4114799"/>
              <a:ext cx="1696996" cy="37070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5B3566F4-5AE5-4086-ABAF-BD6B9C349E7D}"/>
                </a:ext>
              </a:extLst>
            </p:cNvPr>
            <p:cNvSpPr/>
            <p:nvPr/>
          </p:nvSpPr>
          <p:spPr>
            <a:xfrm>
              <a:off x="9687267" y="3822523"/>
              <a:ext cx="379804" cy="3798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/>
                <a:t>1</a:t>
              </a:r>
              <a:endParaRPr lang="ko-KR" altLang="en-US"/>
            </a:p>
          </p:txBody>
        </p:sp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DB53FE4D-4A98-49D4-A696-09CDCDF9FB6D}"/>
              </a:ext>
            </a:extLst>
          </p:cNvPr>
          <p:cNvSpPr/>
          <p:nvPr/>
        </p:nvSpPr>
        <p:spPr>
          <a:xfrm>
            <a:off x="0" y="-1"/>
            <a:ext cx="12192000" cy="92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/>
              <a:t>2025</a:t>
            </a:r>
            <a:r>
              <a:rPr lang="ko-KR" altLang="en-US" sz="3200" b="1" dirty="0"/>
              <a:t>학년도 학교 교육과정 편성표 제출</a:t>
            </a:r>
            <a:endParaRPr lang="en-US" altLang="ko-KR" sz="3200" b="1" dirty="0"/>
          </a:p>
          <a:p>
            <a:pPr algn="ctr"/>
            <a:r>
              <a:rPr lang="ko-KR" altLang="en-US" sz="2800" b="1" dirty="0"/>
              <a:t> </a:t>
            </a:r>
            <a:r>
              <a:rPr lang="en-US" altLang="ko-KR" sz="2800" b="1" dirty="0"/>
              <a:t>(2023~2025</a:t>
            </a:r>
            <a:r>
              <a:rPr lang="ko-KR" altLang="en-US" sz="2800" b="1" dirty="0"/>
              <a:t>학년도 </a:t>
            </a:r>
            <a:r>
              <a:rPr lang="en-US" altLang="ko-KR" sz="2800" b="1" dirty="0"/>
              <a:t>3</a:t>
            </a:r>
            <a:r>
              <a:rPr lang="ko-KR" altLang="en-US" sz="2800" b="1" dirty="0"/>
              <a:t>개년 모두 제출</a:t>
            </a:r>
            <a:r>
              <a:rPr lang="en-US" altLang="ko-KR" sz="2800" b="1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EAA1F2-89B6-4878-A050-06259F083766}"/>
              </a:ext>
            </a:extLst>
          </p:cNvPr>
          <p:cNvSpPr txBox="1"/>
          <p:nvPr/>
        </p:nvSpPr>
        <p:spPr>
          <a:xfrm>
            <a:off x="228600" y="1047750"/>
            <a:ext cx="10665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[2-2] </a:t>
            </a:r>
            <a:r>
              <a:rPr lang="ko-KR" altLang="en-US" sz="2400" b="1" dirty="0"/>
              <a:t>아래와 같은 화면이 나타나면 ＇</a:t>
            </a:r>
            <a:r>
              <a:rPr lang="ko-KR" altLang="en-US" sz="2400" b="1" dirty="0">
                <a:solidFill>
                  <a:srgbClr val="FF0000"/>
                </a:solidFill>
              </a:rPr>
              <a:t>편성표 제출자료 생성</a:t>
            </a:r>
            <a:r>
              <a:rPr lang="ko-KR" altLang="en-US" sz="2400" b="1" dirty="0"/>
              <a:t>＇</a:t>
            </a:r>
            <a:r>
              <a:rPr lang="en-US" altLang="ko-KR" sz="2400" b="1" dirty="0"/>
              <a:t> </a:t>
            </a:r>
            <a:r>
              <a:rPr lang="ko-KR" altLang="en-US" sz="2400" b="1" dirty="0"/>
              <a:t>버튼을 클릭</a:t>
            </a:r>
          </a:p>
        </p:txBody>
      </p:sp>
    </p:spTree>
    <p:extLst>
      <p:ext uri="{BB962C8B-B14F-4D97-AF65-F5344CB8AC3E}">
        <p14:creationId xmlns:p14="http://schemas.microsoft.com/office/powerpoint/2010/main" val="11427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CF61079-A6B9-4C10-A0D1-60C06786B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489" y="1011325"/>
            <a:ext cx="9276618" cy="483535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F581E167-C9D4-4D76-82EA-32E5BD01D9C4}"/>
              </a:ext>
            </a:extLst>
          </p:cNvPr>
          <p:cNvSpPr/>
          <p:nvPr/>
        </p:nvSpPr>
        <p:spPr>
          <a:xfrm>
            <a:off x="5966798" y="3171366"/>
            <a:ext cx="258404" cy="5152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9890" indent="-389890" algn="just" fontAlgn="base">
              <a:lnSpc>
                <a:spcPct val="18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·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32B4D76-073D-4BB2-A791-D191EF570874}"/>
              </a:ext>
            </a:extLst>
          </p:cNvPr>
          <p:cNvSpPr/>
          <p:nvPr/>
        </p:nvSpPr>
        <p:spPr>
          <a:xfrm>
            <a:off x="5966798" y="3171366"/>
            <a:ext cx="258404" cy="5152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9890" indent="-389890" algn="just" fontAlgn="base">
              <a:lnSpc>
                <a:spcPct val="18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·</a:t>
            </a:r>
          </a:p>
        </p:txBody>
      </p:sp>
    </p:spTree>
    <p:extLst>
      <p:ext uri="{BB962C8B-B14F-4D97-AF65-F5344CB8AC3E}">
        <p14:creationId xmlns:p14="http://schemas.microsoft.com/office/powerpoint/2010/main" val="1185308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DB53FE4D-4A98-49D4-A696-09CDCDF9FB6D}"/>
              </a:ext>
            </a:extLst>
          </p:cNvPr>
          <p:cNvSpPr/>
          <p:nvPr/>
        </p:nvSpPr>
        <p:spPr>
          <a:xfrm>
            <a:off x="0" y="-1"/>
            <a:ext cx="12192000" cy="92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/>
              <a:t>2025</a:t>
            </a:r>
            <a:r>
              <a:rPr lang="ko-KR" altLang="en-US" sz="3200" b="1" dirty="0"/>
              <a:t>학년도 학교 교육과정 편성표 제출</a:t>
            </a:r>
            <a:endParaRPr lang="en-US" altLang="ko-KR" sz="3200" b="1" dirty="0"/>
          </a:p>
          <a:p>
            <a:pPr algn="ctr"/>
            <a:r>
              <a:rPr lang="ko-KR" altLang="en-US" sz="2800" b="1" dirty="0"/>
              <a:t> </a:t>
            </a:r>
            <a:r>
              <a:rPr lang="en-US" altLang="ko-KR" sz="2800" b="1" dirty="0"/>
              <a:t>(2023~2025</a:t>
            </a:r>
            <a:r>
              <a:rPr lang="ko-KR" altLang="en-US" sz="2800" b="1" dirty="0"/>
              <a:t>학년도 </a:t>
            </a:r>
            <a:r>
              <a:rPr lang="en-US" altLang="ko-KR" sz="2800" b="1" dirty="0"/>
              <a:t>3</a:t>
            </a:r>
            <a:r>
              <a:rPr lang="ko-KR" altLang="en-US" sz="2800" b="1" dirty="0"/>
              <a:t>개년 모두 제출</a:t>
            </a:r>
            <a:r>
              <a:rPr lang="en-US" altLang="ko-KR" sz="2800" b="1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EAA1F2-89B6-4878-A050-06259F083766}"/>
              </a:ext>
            </a:extLst>
          </p:cNvPr>
          <p:cNvSpPr txBox="1"/>
          <p:nvPr/>
        </p:nvSpPr>
        <p:spPr>
          <a:xfrm>
            <a:off x="228600" y="1047750"/>
            <a:ext cx="6546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[2-3] </a:t>
            </a:r>
            <a:r>
              <a:rPr lang="ko-KR" altLang="en-US" sz="2400" b="1" dirty="0"/>
              <a:t>교육과정편성표 제출에 관한 정보 입력</a:t>
            </a:r>
            <a:r>
              <a:rPr lang="en-US" altLang="ko-KR" sz="2400" b="1" dirty="0"/>
              <a:t> </a:t>
            </a:r>
            <a:endParaRPr lang="ko-KR" altLang="en-US" sz="2400" b="1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0A687C6E-1ABB-405F-A555-1B028D20A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49" y="1812806"/>
            <a:ext cx="4563112" cy="229584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76A9CF2-7F1F-4602-9AE2-3F208872B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641" y="1774700"/>
            <a:ext cx="4601217" cy="23339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3101202-47F9-4A75-93BC-43F3645A2FD3}"/>
              </a:ext>
            </a:extLst>
          </p:cNvPr>
          <p:cNvSpPr txBox="1"/>
          <p:nvPr/>
        </p:nvSpPr>
        <p:spPr>
          <a:xfrm>
            <a:off x="782134" y="4189782"/>
            <a:ext cx="10549723" cy="11467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0000CC"/>
                </a:solidFill>
              </a:rPr>
              <a:t>- </a:t>
            </a:r>
            <a:r>
              <a:rPr lang="ko-KR" altLang="en-US" b="1" dirty="0">
                <a:solidFill>
                  <a:srgbClr val="0000CC"/>
                </a:solidFill>
              </a:rPr>
              <a:t>제출할 입학 학년도에 </a:t>
            </a:r>
            <a:r>
              <a:rPr lang="en-US" altLang="ko-KR" b="1" dirty="0">
                <a:solidFill>
                  <a:srgbClr val="FF0000"/>
                </a:solidFill>
              </a:rPr>
              <a:t>‘2025</a:t>
            </a:r>
            <a:r>
              <a:rPr lang="ko-KR" altLang="en-US" b="1" dirty="0">
                <a:solidFill>
                  <a:srgbClr val="FF0000"/>
                </a:solidFill>
              </a:rPr>
              <a:t>년</a:t>
            </a:r>
            <a:r>
              <a:rPr lang="en-US" altLang="ko-KR" b="1" dirty="0">
                <a:solidFill>
                  <a:srgbClr val="FF0000"/>
                </a:solidFill>
              </a:rPr>
              <a:t>’</a:t>
            </a:r>
            <a:r>
              <a:rPr lang="ko-KR" altLang="en-US" b="1" dirty="0">
                <a:solidFill>
                  <a:srgbClr val="0000CC"/>
                </a:solidFill>
              </a:rPr>
              <a:t> 선택</a:t>
            </a:r>
            <a:r>
              <a:rPr lang="en-US" altLang="ko-KR" b="1" dirty="0">
                <a:solidFill>
                  <a:srgbClr val="0000CC"/>
                </a:solidFill>
              </a:rPr>
              <a:t> (</a:t>
            </a:r>
            <a:r>
              <a:rPr lang="ko-KR" altLang="en-US" b="1" dirty="0">
                <a:solidFill>
                  <a:srgbClr val="0000CC"/>
                </a:solidFill>
              </a:rPr>
              <a:t>반드시 </a:t>
            </a:r>
            <a:r>
              <a:rPr lang="en-US" altLang="ko-KR" b="1" dirty="0">
                <a:solidFill>
                  <a:srgbClr val="0000CC"/>
                </a:solidFill>
              </a:rPr>
              <a:t>2025</a:t>
            </a:r>
            <a:r>
              <a:rPr lang="ko-KR" altLang="en-US" b="1" dirty="0">
                <a:solidFill>
                  <a:srgbClr val="0000CC"/>
                </a:solidFill>
              </a:rPr>
              <a:t>년 선택</a:t>
            </a:r>
            <a:r>
              <a:rPr lang="en-US" altLang="ko-KR" b="1" dirty="0">
                <a:solidFill>
                  <a:srgbClr val="0000CC"/>
                </a:solidFill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rgbClr val="0000CC"/>
                </a:solidFill>
              </a:rPr>
              <a:t>  </a:t>
            </a:r>
            <a:r>
              <a:rPr lang="en-US" altLang="ko-KR" b="1" dirty="0"/>
              <a:t># 1</a:t>
            </a:r>
            <a:r>
              <a:rPr lang="ko-KR" altLang="en-US" b="1" dirty="0"/>
              <a:t>개 학년이 아닌 </a:t>
            </a:r>
            <a:r>
              <a:rPr lang="en-US" altLang="ko-KR" b="1" dirty="0"/>
              <a:t>2025</a:t>
            </a:r>
            <a:r>
              <a:rPr lang="ko-KR" altLang="en-US" b="1" dirty="0"/>
              <a:t>학년도의 </a:t>
            </a:r>
            <a:r>
              <a:rPr lang="en-US" altLang="ko-KR" b="1" dirty="0"/>
              <a:t>3</a:t>
            </a:r>
            <a:r>
              <a:rPr lang="ko-KR" altLang="en-US" b="1" dirty="0"/>
              <a:t>개 학년의 교육과정 편성표 제출</a:t>
            </a:r>
            <a:endParaRPr lang="en-US" altLang="ko-KR" b="1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b="1" dirty="0"/>
              <a:t>학과</a:t>
            </a:r>
            <a:r>
              <a:rPr lang="en-US" altLang="ko-KR" b="1" dirty="0"/>
              <a:t>: </a:t>
            </a:r>
            <a:r>
              <a:rPr lang="ko-KR" altLang="en-US" b="1" dirty="0"/>
              <a:t>일반</a:t>
            </a:r>
            <a:r>
              <a:rPr lang="en-US" altLang="ko-KR" b="1" dirty="0"/>
              <a:t>(# </a:t>
            </a:r>
            <a:r>
              <a:rPr lang="ko-KR" altLang="en-US" b="1" dirty="0"/>
              <a:t>중점학교 운영 등으로 </a:t>
            </a:r>
            <a:r>
              <a:rPr lang="en-US" altLang="ko-KR" b="1" dirty="0"/>
              <a:t>2</a:t>
            </a:r>
            <a:r>
              <a:rPr lang="ko-KR" altLang="en-US" b="1" dirty="0"/>
              <a:t>개 이상인 학교는 개설되어 있는 학교수만큼 작업해야 함</a:t>
            </a:r>
            <a:r>
              <a:rPr lang="en-US" altLang="ko-KR" b="1" dirty="0"/>
              <a:t>)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F707AEAB-BAD5-4DBF-912C-DE0324892007}"/>
              </a:ext>
            </a:extLst>
          </p:cNvPr>
          <p:cNvSpPr/>
          <p:nvPr/>
        </p:nvSpPr>
        <p:spPr>
          <a:xfrm>
            <a:off x="990600" y="3257551"/>
            <a:ext cx="4324349" cy="3491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4C9693-93CA-476A-809C-672265CD6FBC}"/>
              </a:ext>
            </a:extLst>
          </p:cNvPr>
          <p:cNvSpPr txBox="1"/>
          <p:nvPr/>
        </p:nvSpPr>
        <p:spPr>
          <a:xfrm>
            <a:off x="228600" y="6172200"/>
            <a:ext cx="6521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[2-4] </a:t>
            </a:r>
            <a:r>
              <a:rPr lang="ko-KR" altLang="en-US" sz="2400" b="1" dirty="0"/>
              <a:t>정보 입력이 완료되면 </a:t>
            </a:r>
            <a:r>
              <a:rPr lang="en-US" altLang="ko-KR" sz="2400" b="1" dirty="0"/>
              <a:t>‘</a:t>
            </a:r>
            <a:r>
              <a:rPr lang="ko-KR" altLang="en-US" sz="2400" b="1" dirty="0"/>
              <a:t>생성</a:t>
            </a:r>
            <a:r>
              <a:rPr lang="en-US" altLang="ko-KR" sz="2400" b="1" dirty="0"/>
              <a:t>’</a:t>
            </a:r>
            <a:r>
              <a:rPr lang="ko-KR" altLang="en-US" sz="2400" b="1" dirty="0"/>
              <a:t> 버튼 클릭</a:t>
            </a:r>
            <a:r>
              <a:rPr lang="en-US" altLang="ko-KR" sz="2400" b="1" dirty="0"/>
              <a:t> 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84760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DB53FE4D-4A98-49D4-A696-09CDCDF9FB6D}"/>
              </a:ext>
            </a:extLst>
          </p:cNvPr>
          <p:cNvSpPr/>
          <p:nvPr/>
        </p:nvSpPr>
        <p:spPr>
          <a:xfrm>
            <a:off x="0" y="-1"/>
            <a:ext cx="12192000" cy="92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/>
              <a:t>2025</a:t>
            </a:r>
            <a:r>
              <a:rPr lang="ko-KR" altLang="en-US" sz="3200" b="1" dirty="0"/>
              <a:t>학년도 학교 교육과정 편성표 제출</a:t>
            </a:r>
            <a:endParaRPr lang="en-US" altLang="ko-KR" sz="3200" b="1" dirty="0"/>
          </a:p>
          <a:p>
            <a:pPr algn="ctr"/>
            <a:r>
              <a:rPr lang="ko-KR" altLang="en-US" sz="2800" b="1" dirty="0"/>
              <a:t> </a:t>
            </a:r>
            <a:r>
              <a:rPr lang="en-US" altLang="ko-KR" sz="2800" b="1" dirty="0"/>
              <a:t>(2023~2025</a:t>
            </a:r>
            <a:r>
              <a:rPr lang="ko-KR" altLang="en-US" sz="2800" b="1" dirty="0"/>
              <a:t>학년도 </a:t>
            </a:r>
            <a:r>
              <a:rPr lang="en-US" altLang="ko-KR" sz="2800" b="1" dirty="0"/>
              <a:t>3</a:t>
            </a:r>
            <a:r>
              <a:rPr lang="ko-KR" altLang="en-US" sz="2800" b="1" dirty="0"/>
              <a:t>개년 모두 제출</a:t>
            </a:r>
            <a:r>
              <a:rPr lang="en-US" altLang="ko-KR" sz="2800" b="1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EAA1F2-89B6-4878-A050-06259F083766}"/>
              </a:ext>
            </a:extLst>
          </p:cNvPr>
          <p:cNvSpPr txBox="1"/>
          <p:nvPr/>
        </p:nvSpPr>
        <p:spPr>
          <a:xfrm>
            <a:off x="228600" y="1047750"/>
            <a:ext cx="6678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[2-5] </a:t>
            </a:r>
            <a:r>
              <a:rPr lang="ko-KR" altLang="en-US" sz="2400" b="1" dirty="0"/>
              <a:t>아래와 같은 창이 나타나면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확인</a:t>
            </a:r>
            <a:r>
              <a:rPr lang="en-US" altLang="ko-KR" sz="2400" b="1" dirty="0"/>
              <a:t>]</a:t>
            </a:r>
            <a:r>
              <a:rPr lang="ko-KR" altLang="en-US" sz="2400" b="1" dirty="0"/>
              <a:t> 클릭</a:t>
            </a:r>
            <a:r>
              <a:rPr lang="en-US" altLang="ko-KR" sz="2400" b="1" dirty="0"/>
              <a:t>  </a:t>
            </a:r>
            <a:endParaRPr lang="ko-KR" altLang="en-US" sz="2400" b="1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A923F1DE-7E58-4AC0-A6E2-137146AA3832}"/>
              </a:ext>
            </a:extLst>
          </p:cNvPr>
          <p:cNvGrpSpPr/>
          <p:nvPr/>
        </p:nvGrpSpPr>
        <p:grpSpPr>
          <a:xfrm>
            <a:off x="829528" y="1836702"/>
            <a:ext cx="4372585" cy="2962688"/>
            <a:chOff x="762853" y="646077"/>
            <a:chExt cx="4372585" cy="2962688"/>
          </a:xfrm>
        </p:grpSpPr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68776369-CCD6-4AB2-80B2-810FE806C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853" y="646077"/>
              <a:ext cx="4372585" cy="2962688"/>
            </a:xfrm>
            <a:prstGeom prst="rect">
              <a:avLst/>
            </a:prstGeom>
          </p:spPr>
        </p:pic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5F1986F8-6488-4FBC-AF6E-240AC173C953}"/>
                </a:ext>
              </a:extLst>
            </p:cNvPr>
            <p:cNvSpPr/>
            <p:nvPr/>
          </p:nvSpPr>
          <p:spPr>
            <a:xfrm>
              <a:off x="4286940" y="3058297"/>
              <a:ext cx="779330" cy="47573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2629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DB53FE4D-4A98-49D4-A696-09CDCDF9FB6D}"/>
              </a:ext>
            </a:extLst>
          </p:cNvPr>
          <p:cNvSpPr/>
          <p:nvPr/>
        </p:nvSpPr>
        <p:spPr>
          <a:xfrm>
            <a:off x="0" y="-1"/>
            <a:ext cx="12192000" cy="92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/>
              <a:t>2025</a:t>
            </a:r>
            <a:r>
              <a:rPr lang="ko-KR" altLang="en-US" sz="3200" b="1" dirty="0"/>
              <a:t>학년도 학교 교육과정 편성표 제출</a:t>
            </a:r>
            <a:endParaRPr lang="en-US" altLang="ko-KR" sz="3200" b="1" dirty="0"/>
          </a:p>
          <a:p>
            <a:pPr algn="ctr"/>
            <a:r>
              <a:rPr lang="ko-KR" altLang="en-US" sz="2800" b="1" dirty="0"/>
              <a:t> </a:t>
            </a:r>
            <a:r>
              <a:rPr lang="en-US" altLang="ko-KR" sz="2800" b="1" dirty="0"/>
              <a:t>(2023~2025</a:t>
            </a:r>
            <a:r>
              <a:rPr lang="ko-KR" altLang="en-US" sz="2800" b="1" dirty="0"/>
              <a:t>학년도 </a:t>
            </a:r>
            <a:r>
              <a:rPr lang="en-US" altLang="ko-KR" sz="2800" b="1" dirty="0"/>
              <a:t>3</a:t>
            </a:r>
            <a:r>
              <a:rPr lang="ko-KR" altLang="en-US" sz="2800" b="1" dirty="0"/>
              <a:t>개년 모두 제출</a:t>
            </a:r>
            <a:r>
              <a:rPr lang="en-US" altLang="ko-KR" sz="2800" b="1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EAA1F2-89B6-4878-A050-06259F083766}"/>
              </a:ext>
            </a:extLst>
          </p:cNvPr>
          <p:cNvSpPr txBox="1"/>
          <p:nvPr/>
        </p:nvSpPr>
        <p:spPr>
          <a:xfrm>
            <a:off x="228600" y="1047750"/>
            <a:ext cx="79961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[2-6] </a:t>
            </a:r>
            <a:r>
              <a:rPr lang="ko-KR" altLang="en-US" sz="2400" b="1" dirty="0"/>
              <a:t>화면이 나타나면 맨 위의 탭들을 순차적으로 누름</a:t>
            </a:r>
            <a:r>
              <a:rPr lang="en-US" altLang="ko-KR" sz="2400" b="1" dirty="0"/>
              <a:t> </a:t>
            </a:r>
          </a:p>
          <a:p>
            <a:r>
              <a:rPr lang="en-US" altLang="ko-KR" sz="2400" b="1" dirty="0"/>
              <a:t>        (</a:t>
            </a:r>
            <a:r>
              <a:rPr lang="ko-KR" altLang="en-US" sz="2400" b="1" dirty="0"/>
              <a:t>현</a:t>
            </a:r>
            <a:r>
              <a:rPr lang="en-US" altLang="ko-KR" sz="2400" b="1" dirty="0"/>
              <a:t>1</a:t>
            </a:r>
            <a:r>
              <a:rPr lang="ko-KR" altLang="en-US" sz="2400" b="1" dirty="0"/>
              <a:t>학년 </a:t>
            </a:r>
            <a:r>
              <a:rPr lang="en-US" altLang="ko-KR" sz="2400" b="1" dirty="0"/>
              <a:t>~ </a:t>
            </a:r>
            <a:r>
              <a:rPr lang="ko-KR" altLang="en-US" sz="2400" b="1" dirty="0"/>
              <a:t>제출까지 차례대로 클릭</a:t>
            </a:r>
            <a:r>
              <a:rPr lang="en-US" altLang="ko-KR" sz="2400" b="1" dirty="0"/>
              <a:t>) </a:t>
            </a:r>
            <a:endParaRPr lang="ko-KR" altLang="en-US" sz="2400" b="1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4162E85-6E86-4F70-A18A-2443B6EF9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033" y="2000167"/>
            <a:ext cx="9188267" cy="12426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B17DDE-CC98-4F69-A6C2-BED525891935}"/>
              </a:ext>
            </a:extLst>
          </p:cNvPr>
          <p:cNvSpPr txBox="1"/>
          <p:nvPr/>
        </p:nvSpPr>
        <p:spPr>
          <a:xfrm>
            <a:off x="228600" y="3364268"/>
            <a:ext cx="7912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[2-7] </a:t>
            </a:r>
            <a:r>
              <a:rPr lang="ko-KR" altLang="en-US" sz="2400" b="1" dirty="0"/>
              <a:t>아래와 같은 화면이 나타나면 ＇저장 </a:t>
            </a:r>
            <a:r>
              <a:rPr lang="en-US" altLang="ko-KR" sz="2400" b="1" dirty="0"/>
              <a:t>‘ </a:t>
            </a:r>
            <a:r>
              <a:rPr lang="ko-KR" altLang="en-US" sz="2400" b="1" dirty="0"/>
              <a:t>버튼 클릭</a:t>
            </a:r>
            <a:r>
              <a:rPr lang="en-US" altLang="ko-KR" sz="2400" b="1" dirty="0"/>
              <a:t> </a:t>
            </a:r>
            <a:r>
              <a:rPr lang="ko-KR" altLang="en-US" sz="2400" b="1" dirty="0"/>
              <a:t> 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B8C965AF-3E42-4D3D-86AA-0C11CF823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12" y="3947352"/>
            <a:ext cx="10544175" cy="291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20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DB53FE4D-4A98-49D4-A696-09CDCDF9FB6D}"/>
              </a:ext>
            </a:extLst>
          </p:cNvPr>
          <p:cNvSpPr/>
          <p:nvPr/>
        </p:nvSpPr>
        <p:spPr>
          <a:xfrm>
            <a:off x="0" y="-1"/>
            <a:ext cx="12192000" cy="92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/>
              <a:t>2025</a:t>
            </a:r>
            <a:r>
              <a:rPr lang="ko-KR" altLang="en-US" sz="3200" b="1" dirty="0"/>
              <a:t>학년도 학교 교육과정 편성표 제출</a:t>
            </a:r>
            <a:endParaRPr lang="en-US" altLang="ko-KR" sz="3200" b="1" dirty="0"/>
          </a:p>
          <a:p>
            <a:pPr algn="ctr"/>
            <a:r>
              <a:rPr lang="ko-KR" altLang="en-US" sz="2800" b="1" dirty="0"/>
              <a:t> </a:t>
            </a:r>
            <a:r>
              <a:rPr lang="en-US" altLang="ko-KR" sz="2800" b="1" dirty="0"/>
              <a:t>(2023~2025</a:t>
            </a:r>
            <a:r>
              <a:rPr lang="ko-KR" altLang="en-US" sz="2800" b="1" dirty="0"/>
              <a:t>학년도 </a:t>
            </a:r>
            <a:r>
              <a:rPr lang="en-US" altLang="ko-KR" sz="2800" b="1" dirty="0"/>
              <a:t>3</a:t>
            </a:r>
            <a:r>
              <a:rPr lang="ko-KR" altLang="en-US" sz="2800" b="1" dirty="0"/>
              <a:t>개년 모두 제출</a:t>
            </a:r>
            <a:r>
              <a:rPr lang="en-US" altLang="ko-KR" sz="2800" b="1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EAA1F2-89B6-4878-A050-06259F083766}"/>
              </a:ext>
            </a:extLst>
          </p:cNvPr>
          <p:cNvSpPr txBox="1"/>
          <p:nvPr/>
        </p:nvSpPr>
        <p:spPr>
          <a:xfrm>
            <a:off x="228600" y="1047750"/>
            <a:ext cx="1156598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[2-8] </a:t>
            </a:r>
            <a:r>
              <a:rPr lang="ko-KR" altLang="en-US" sz="2400" b="1" dirty="0"/>
              <a:t>정상적으로 제출되면 아래와 같이 상태에 </a:t>
            </a:r>
            <a:r>
              <a:rPr lang="en-US" altLang="ko-KR" sz="2400" b="1" dirty="0"/>
              <a:t>‘</a:t>
            </a:r>
            <a:r>
              <a:rPr lang="ko-KR" altLang="en-US" sz="2400" b="1" dirty="0"/>
              <a:t>제출</a:t>
            </a:r>
            <a:r>
              <a:rPr lang="en-US" altLang="ko-KR" sz="2400" b="1" dirty="0"/>
              <a:t>’</a:t>
            </a:r>
            <a:r>
              <a:rPr lang="ko-KR" altLang="en-US" sz="2400" b="1" dirty="0"/>
              <a:t>이라고 나타남 </a:t>
            </a:r>
            <a:endParaRPr lang="en-US" altLang="ko-KR" sz="2400" b="1" dirty="0"/>
          </a:p>
          <a:p>
            <a:r>
              <a:rPr lang="en-US" altLang="ko-KR" sz="2200" b="1" dirty="0"/>
              <a:t>        # </a:t>
            </a:r>
            <a:r>
              <a:rPr lang="ko-KR" altLang="en-US" sz="2200" b="1" dirty="0"/>
              <a:t>아래와 같은 화면이 보이지 않을 경우 </a:t>
            </a:r>
            <a:endParaRPr lang="en-US" altLang="ko-KR" sz="2200" b="1" dirty="0"/>
          </a:p>
          <a:p>
            <a:r>
              <a:rPr lang="en-US" altLang="ko-KR" sz="2200" b="1" dirty="0"/>
              <a:t>           (</a:t>
            </a:r>
            <a:r>
              <a:rPr lang="ko-KR" altLang="en-US" sz="2200" b="1" dirty="0"/>
              <a:t>상단</a:t>
            </a:r>
            <a:r>
              <a:rPr lang="en-US" altLang="ko-KR" sz="2200" b="1" dirty="0"/>
              <a:t>) </a:t>
            </a:r>
            <a:r>
              <a:rPr lang="ko-KR" altLang="en-US" sz="2200" b="1" dirty="0"/>
              <a:t>교육과정편성표 관리 </a:t>
            </a:r>
            <a:r>
              <a:rPr lang="en-US" altLang="ko-KR" sz="2200" b="1" dirty="0"/>
              <a:t>– (</a:t>
            </a:r>
            <a:r>
              <a:rPr lang="ko-KR" altLang="en-US" sz="2200" b="1" dirty="0"/>
              <a:t>하위</a:t>
            </a:r>
            <a:r>
              <a:rPr lang="en-US" altLang="ko-KR" sz="2200" b="1" dirty="0"/>
              <a:t>) </a:t>
            </a:r>
            <a:r>
              <a:rPr lang="ko-KR" altLang="en-US" sz="2200" b="1" dirty="0"/>
              <a:t>교육과정편성표 제출을 클릭하면 확인 가능 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73D203DA-2CF6-4115-80C7-1BECF746E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29" y="2376257"/>
            <a:ext cx="11330742" cy="3786418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8A6ADAE4-DF76-48D8-BFE3-9E1A39A48991}"/>
              </a:ext>
            </a:extLst>
          </p:cNvPr>
          <p:cNvSpPr/>
          <p:nvPr/>
        </p:nvSpPr>
        <p:spPr>
          <a:xfrm>
            <a:off x="10221015" y="4031598"/>
            <a:ext cx="779330" cy="10261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9200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37578118-CB75-4929-B24A-6689463CF6AC}"/>
              </a:ext>
            </a:extLst>
          </p:cNvPr>
          <p:cNvSpPr txBox="1">
            <a:spLocks/>
          </p:cNvSpPr>
          <p:nvPr/>
        </p:nvSpPr>
        <p:spPr>
          <a:xfrm>
            <a:off x="191729" y="1208444"/>
            <a:ext cx="11661058" cy="718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dirty="0">
                <a:latin typeface="+mn-ea"/>
                <a:ea typeface="+mn-ea"/>
              </a:rPr>
              <a:t>1) </a:t>
            </a:r>
            <a:r>
              <a:rPr lang="ko-KR" altLang="en-US" sz="3200" b="1" dirty="0">
                <a:latin typeface="+mn-ea"/>
                <a:ea typeface="+mn-ea"/>
              </a:rPr>
              <a:t>과목 추가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C38E9D7-5D4C-4C2A-9CAE-BB7F35072D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93"/>
          <a:stretch/>
        </p:blipFill>
        <p:spPr>
          <a:xfrm>
            <a:off x="255639" y="2044281"/>
            <a:ext cx="4827640" cy="4111536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CDD7742D-261E-44D4-847B-1C80590D1A61}"/>
              </a:ext>
            </a:extLst>
          </p:cNvPr>
          <p:cNvSpPr/>
          <p:nvPr/>
        </p:nvSpPr>
        <p:spPr>
          <a:xfrm>
            <a:off x="191729" y="4697980"/>
            <a:ext cx="541684" cy="3223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EAB9A704-FBDD-498D-BB8B-1314660D709A}"/>
              </a:ext>
            </a:extLst>
          </p:cNvPr>
          <p:cNvSpPr/>
          <p:nvPr/>
        </p:nvSpPr>
        <p:spPr>
          <a:xfrm>
            <a:off x="65737" y="4951856"/>
            <a:ext cx="379804" cy="3798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C24AD82A-2C71-4470-83EC-98D1A8A1FB31}"/>
              </a:ext>
            </a:extLst>
          </p:cNvPr>
          <p:cNvCxnSpPr/>
          <p:nvPr/>
        </p:nvCxnSpPr>
        <p:spPr>
          <a:xfrm flipV="1">
            <a:off x="733413" y="4100049"/>
            <a:ext cx="1577168" cy="7590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33983FF-0FF9-4053-B685-AC0435488D5B}"/>
              </a:ext>
            </a:extLst>
          </p:cNvPr>
          <p:cNvSpPr/>
          <p:nvPr/>
        </p:nvSpPr>
        <p:spPr>
          <a:xfrm>
            <a:off x="2477729" y="3696926"/>
            <a:ext cx="1002890" cy="24580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34AFCB5A-44B1-4EAB-9485-C1867B66653E}"/>
              </a:ext>
            </a:extLst>
          </p:cNvPr>
          <p:cNvSpPr/>
          <p:nvPr/>
        </p:nvSpPr>
        <p:spPr>
          <a:xfrm>
            <a:off x="2477729" y="2531804"/>
            <a:ext cx="2133600" cy="33957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E7FE792-2E02-45BE-BD03-A182965075E7}"/>
              </a:ext>
            </a:extLst>
          </p:cNvPr>
          <p:cNvSpPr/>
          <p:nvPr/>
        </p:nvSpPr>
        <p:spPr>
          <a:xfrm>
            <a:off x="3583858" y="3323069"/>
            <a:ext cx="1002890" cy="24580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46C7244-5E87-4793-B93D-B05F51DE91D8}"/>
              </a:ext>
            </a:extLst>
          </p:cNvPr>
          <p:cNvSpPr/>
          <p:nvPr/>
        </p:nvSpPr>
        <p:spPr>
          <a:xfrm>
            <a:off x="3583858" y="3696926"/>
            <a:ext cx="1002890" cy="24580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7CBFAA2E-F736-4582-86DC-3CEFEF4C37C0}"/>
              </a:ext>
            </a:extLst>
          </p:cNvPr>
          <p:cNvSpPr/>
          <p:nvPr/>
        </p:nvSpPr>
        <p:spPr>
          <a:xfrm>
            <a:off x="2477728" y="5010454"/>
            <a:ext cx="2133599" cy="24580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FFC25B3-BBCD-4F96-81E6-BD7DDFD8E82A}"/>
              </a:ext>
            </a:extLst>
          </p:cNvPr>
          <p:cNvSpPr/>
          <p:nvPr/>
        </p:nvSpPr>
        <p:spPr>
          <a:xfrm>
            <a:off x="2074605" y="2235423"/>
            <a:ext cx="471952" cy="33957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①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AA6CD601-FC70-4B5D-9E1D-EA36320A44CB}"/>
              </a:ext>
            </a:extLst>
          </p:cNvPr>
          <p:cNvSpPr/>
          <p:nvPr/>
        </p:nvSpPr>
        <p:spPr>
          <a:xfrm>
            <a:off x="1986113" y="3478746"/>
            <a:ext cx="471952" cy="33957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②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19840E18-7C3C-4EF3-8342-CED931F40EFF}"/>
              </a:ext>
            </a:extLst>
          </p:cNvPr>
          <p:cNvSpPr/>
          <p:nvPr/>
        </p:nvSpPr>
        <p:spPr>
          <a:xfrm>
            <a:off x="4532671" y="3911813"/>
            <a:ext cx="471952" cy="33957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③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FF245819-0372-49CF-8760-8F1787750F66}"/>
              </a:ext>
            </a:extLst>
          </p:cNvPr>
          <p:cNvSpPr/>
          <p:nvPr/>
        </p:nvSpPr>
        <p:spPr>
          <a:xfrm>
            <a:off x="1986113" y="4748359"/>
            <a:ext cx="471952" cy="33957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④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F16186F0-CA7B-4B81-BB29-3E9630EDAF67}"/>
              </a:ext>
            </a:extLst>
          </p:cNvPr>
          <p:cNvSpPr/>
          <p:nvPr/>
        </p:nvSpPr>
        <p:spPr>
          <a:xfrm>
            <a:off x="5879689" y="2042963"/>
            <a:ext cx="471952" cy="33957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3088BB-11FB-42BE-BB4D-B066F993DBE7}"/>
              </a:ext>
            </a:extLst>
          </p:cNvPr>
          <p:cNvSpPr txBox="1"/>
          <p:nvPr/>
        </p:nvSpPr>
        <p:spPr>
          <a:xfrm>
            <a:off x="6381138" y="2042963"/>
            <a:ext cx="493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추가하고자 하는 과목 이름 선택 </a:t>
            </a:r>
            <a:r>
              <a:rPr lang="en-US" altLang="ko-KR" b="1" dirty="0"/>
              <a:t>(</a:t>
            </a:r>
            <a:r>
              <a:rPr lang="ko-KR" altLang="en-US" b="1" dirty="0"/>
              <a:t>자동완성</a:t>
            </a:r>
            <a:r>
              <a:rPr lang="en-US" altLang="ko-KR" b="1" dirty="0"/>
              <a:t>)</a:t>
            </a:r>
            <a:endParaRPr lang="ko-KR" altLang="en-US" b="1" dirty="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18CF7BFF-9BAD-4A9D-BA79-897C43AE24B0}"/>
              </a:ext>
            </a:extLst>
          </p:cNvPr>
          <p:cNvSpPr/>
          <p:nvPr/>
        </p:nvSpPr>
        <p:spPr>
          <a:xfrm>
            <a:off x="5879689" y="2758321"/>
            <a:ext cx="471952" cy="33957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②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D6A38E-2BC3-482F-8850-14F201BE8859}"/>
              </a:ext>
            </a:extLst>
          </p:cNvPr>
          <p:cNvSpPr txBox="1"/>
          <p:nvPr/>
        </p:nvSpPr>
        <p:spPr>
          <a:xfrm>
            <a:off x="6381138" y="2758321"/>
            <a:ext cx="493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이수 구분</a:t>
            </a:r>
            <a:r>
              <a:rPr lang="en-US" altLang="ko-KR" b="1" dirty="0"/>
              <a:t>: </a:t>
            </a:r>
            <a:r>
              <a:rPr lang="ko-KR" altLang="en-US" b="1" dirty="0"/>
              <a:t>학교지정</a:t>
            </a:r>
            <a:r>
              <a:rPr lang="en-US" altLang="ko-KR" b="1" dirty="0"/>
              <a:t>, </a:t>
            </a:r>
            <a:r>
              <a:rPr lang="ko-KR" altLang="en-US" b="1" dirty="0"/>
              <a:t>학생선택 중 선택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7E77C0B-59EC-41F2-8E02-DC20FA328025}"/>
              </a:ext>
            </a:extLst>
          </p:cNvPr>
          <p:cNvSpPr/>
          <p:nvPr/>
        </p:nvSpPr>
        <p:spPr>
          <a:xfrm>
            <a:off x="5879689" y="3445972"/>
            <a:ext cx="471952" cy="33957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③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BFF3CF-6BF3-4B3D-A3F2-F441C9F16AAF}"/>
              </a:ext>
            </a:extLst>
          </p:cNvPr>
          <p:cNvSpPr txBox="1"/>
          <p:nvPr/>
        </p:nvSpPr>
        <p:spPr>
          <a:xfrm>
            <a:off x="6381138" y="3445972"/>
            <a:ext cx="493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선택그룹</a:t>
            </a:r>
            <a:r>
              <a:rPr lang="en-US" altLang="ko-KR" b="1" dirty="0"/>
              <a:t>: </a:t>
            </a:r>
            <a:r>
              <a:rPr lang="ko-KR" altLang="en-US" b="1" dirty="0"/>
              <a:t>지정</a:t>
            </a:r>
            <a:r>
              <a:rPr lang="en-US" altLang="ko-KR" b="1" dirty="0"/>
              <a:t>, </a:t>
            </a:r>
            <a:r>
              <a:rPr lang="ko-KR" altLang="en-US" b="1" dirty="0"/>
              <a:t>선택</a:t>
            </a:r>
            <a:r>
              <a:rPr lang="en-US" altLang="ko-KR" b="1" dirty="0"/>
              <a:t>1 ~ </a:t>
            </a:r>
            <a:r>
              <a:rPr lang="ko-KR" altLang="en-US" b="1" dirty="0"/>
              <a:t>선택 </a:t>
            </a:r>
            <a:r>
              <a:rPr lang="en-US" altLang="ko-KR" b="1" dirty="0"/>
              <a:t>25</a:t>
            </a:r>
            <a:r>
              <a:rPr lang="ko-KR" altLang="en-US" b="1" dirty="0"/>
              <a:t>까지 중 선택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9BF772D8-A247-43F4-B0D9-3301DB1908AE}"/>
              </a:ext>
            </a:extLst>
          </p:cNvPr>
          <p:cNvSpPr/>
          <p:nvPr/>
        </p:nvSpPr>
        <p:spPr>
          <a:xfrm>
            <a:off x="5879689" y="4125136"/>
            <a:ext cx="471952" cy="33957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④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2D8609-03CE-4315-962C-4F0ACD580834}"/>
              </a:ext>
            </a:extLst>
          </p:cNvPr>
          <p:cNvSpPr txBox="1"/>
          <p:nvPr/>
        </p:nvSpPr>
        <p:spPr>
          <a:xfrm>
            <a:off x="6381138" y="4125136"/>
            <a:ext cx="493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운영단위</a:t>
            </a:r>
            <a:r>
              <a:rPr lang="en-US" altLang="ko-KR" b="1" dirty="0"/>
              <a:t>: </a:t>
            </a:r>
            <a:r>
              <a:rPr lang="ko-KR" altLang="en-US" b="1" dirty="0"/>
              <a:t>과목의 운영 학기와 학점 입력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36B9A941-A96A-479D-82D6-C5081E759096}"/>
              </a:ext>
            </a:extLst>
          </p:cNvPr>
          <p:cNvSpPr/>
          <p:nvPr/>
        </p:nvSpPr>
        <p:spPr>
          <a:xfrm>
            <a:off x="4527751" y="3015080"/>
            <a:ext cx="471952" cy="33957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⑤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3FE6B84E-0A40-4F3A-931F-170A297DF75B}"/>
              </a:ext>
            </a:extLst>
          </p:cNvPr>
          <p:cNvSpPr/>
          <p:nvPr/>
        </p:nvSpPr>
        <p:spPr>
          <a:xfrm>
            <a:off x="5879689" y="4733482"/>
            <a:ext cx="471952" cy="33957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⑤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2FD3BC-6D21-414B-8FAE-FB2F0A22E0AE}"/>
              </a:ext>
            </a:extLst>
          </p:cNvPr>
          <p:cNvSpPr txBox="1"/>
          <p:nvPr/>
        </p:nvSpPr>
        <p:spPr>
          <a:xfrm>
            <a:off x="6381138" y="4733482"/>
            <a:ext cx="5471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/>
              <a:t>증배여부</a:t>
            </a:r>
            <a:endParaRPr lang="en-US" altLang="ko-KR" b="1" dirty="0"/>
          </a:p>
          <a:p>
            <a:pPr marL="285750" indent="-285750">
              <a:buFontTx/>
              <a:buChar char="-"/>
            </a:pPr>
            <a:r>
              <a:rPr lang="ko-KR" altLang="en-US" b="1" dirty="0"/>
              <a:t>없음</a:t>
            </a:r>
            <a:endParaRPr lang="en-US" altLang="ko-KR" b="1" dirty="0"/>
          </a:p>
          <a:p>
            <a:pPr marL="285750" indent="-285750">
              <a:buFontTx/>
              <a:buChar char="-"/>
            </a:pPr>
            <a:r>
              <a:rPr lang="ko-KR" altLang="en-US" b="1" dirty="0"/>
              <a:t>순증</a:t>
            </a:r>
            <a:r>
              <a:rPr lang="en-US" altLang="ko-KR" b="1" dirty="0"/>
              <a:t>: </a:t>
            </a:r>
            <a:r>
              <a:rPr lang="ko-KR" altLang="en-US" b="1" dirty="0"/>
              <a:t>소수</a:t>
            </a:r>
            <a:r>
              <a:rPr lang="en-US" altLang="ko-KR" b="1" dirty="0"/>
              <a:t>, </a:t>
            </a:r>
            <a:r>
              <a:rPr lang="ko-KR" altLang="en-US" b="1" dirty="0"/>
              <a:t>진로 </a:t>
            </a:r>
            <a:r>
              <a:rPr lang="ko-KR" altLang="en-US" b="1" dirty="0" err="1"/>
              <a:t>순증과목인</a:t>
            </a:r>
            <a:r>
              <a:rPr lang="ko-KR" altLang="en-US" b="1" dirty="0"/>
              <a:t> 경우 선택</a:t>
            </a:r>
            <a:endParaRPr lang="en-US" altLang="ko-KR" b="1" dirty="0"/>
          </a:p>
          <a:p>
            <a:pPr marL="285750" indent="-285750">
              <a:buFontTx/>
              <a:buChar char="-"/>
            </a:pPr>
            <a:r>
              <a:rPr lang="ko-KR" altLang="en-US" b="1" dirty="0"/>
              <a:t>공동</a:t>
            </a:r>
            <a:r>
              <a:rPr lang="en-US" altLang="ko-KR" b="1" dirty="0"/>
              <a:t>(</a:t>
            </a:r>
            <a:r>
              <a:rPr lang="ko-KR" altLang="en-US" b="1" dirty="0"/>
              <a:t>순증</a:t>
            </a:r>
            <a:r>
              <a:rPr lang="en-US" altLang="ko-KR" b="1" dirty="0"/>
              <a:t>): </a:t>
            </a:r>
            <a:r>
              <a:rPr lang="ko-KR" altLang="en-US" b="1" dirty="0"/>
              <a:t>공동교육과정 </a:t>
            </a:r>
            <a:r>
              <a:rPr lang="ko-KR" altLang="en-US" b="1" dirty="0" err="1"/>
              <a:t>순증과목인</a:t>
            </a:r>
            <a:r>
              <a:rPr lang="ko-KR" altLang="en-US" b="1" dirty="0"/>
              <a:t> 경우 선택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597F877F-75E2-4F37-9653-BB5817ACF7A6}"/>
              </a:ext>
            </a:extLst>
          </p:cNvPr>
          <p:cNvSpPr/>
          <p:nvPr/>
        </p:nvSpPr>
        <p:spPr>
          <a:xfrm>
            <a:off x="0" y="-1"/>
            <a:ext cx="12192000" cy="92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/>
              <a:t>2025</a:t>
            </a:r>
            <a:r>
              <a:rPr lang="ko-KR" altLang="en-US" sz="3200" b="1" dirty="0"/>
              <a:t>학년도 학교 교육과정 편성표 입력 시연</a:t>
            </a:r>
            <a:endParaRPr lang="en-US" altLang="ko-KR" sz="2800" b="1" dirty="0"/>
          </a:p>
        </p:txBody>
      </p:sp>
    </p:spTree>
    <p:extLst>
      <p:ext uri="{BB962C8B-B14F-4D97-AF65-F5344CB8AC3E}">
        <p14:creationId xmlns:p14="http://schemas.microsoft.com/office/powerpoint/2010/main" val="1106949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FC281BCA-CC03-4E53-B69D-97F8860D35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3" t="3862" r="34668" b="6447"/>
          <a:stretch/>
        </p:blipFill>
        <p:spPr>
          <a:xfrm>
            <a:off x="1000567" y="791568"/>
            <a:ext cx="4100048" cy="5595381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0C17D764-0E56-4351-AFB8-EA79257E04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9" t="2958" r="28744" b="1219"/>
          <a:stretch/>
        </p:blipFill>
        <p:spPr>
          <a:xfrm>
            <a:off x="6233564" y="791568"/>
            <a:ext cx="4100048" cy="5480653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ACDA6385-EB8A-42C7-8273-239832F063D4}"/>
              </a:ext>
            </a:extLst>
          </p:cNvPr>
          <p:cNvSpPr/>
          <p:nvPr/>
        </p:nvSpPr>
        <p:spPr>
          <a:xfrm>
            <a:off x="1101213" y="1730477"/>
            <a:ext cx="9232399" cy="5506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312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37578118-CB75-4929-B24A-6689463CF6AC}"/>
              </a:ext>
            </a:extLst>
          </p:cNvPr>
          <p:cNvSpPr txBox="1">
            <a:spLocks/>
          </p:cNvSpPr>
          <p:nvPr/>
        </p:nvSpPr>
        <p:spPr>
          <a:xfrm>
            <a:off x="191729" y="1208444"/>
            <a:ext cx="11661058" cy="718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dirty="0">
                <a:latin typeface="+mn-ea"/>
                <a:ea typeface="+mn-ea"/>
              </a:rPr>
              <a:t>2) </a:t>
            </a:r>
            <a:r>
              <a:rPr lang="ko-KR" altLang="en-US" sz="3200" b="1" dirty="0">
                <a:latin typeface="+mn-ea"/>
                <a:ea typeface="+mn-ea"/>
              </a:rPr>
              <a:t>과목 삭제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597F877F-75E2-4F37-9653-BB5817ACF7A6}"/>
              </a:ext>
            </a:extLst>
          </p:cNvPr>
          <p:cNvSpPr/>
          <p:nvPr/>
        </p:nvSpPr>
        <p:spPr>
          <a:xfrm>
            <a:off x="0" y="-1"/>
            <a:ext cx="12192000" cy="92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/>
              <a:t>2025</a:t>
            </a:r>
            <a:r>
              <a:rPr lang="ko-KR" altLang="en-US" sz="3200" b="1" dirty="0"/>
              <a:t>학년도 학교 교육과정 편성표 입력 시연</a:t>
            </a:r>
            <a:endParaRPr lang="en-US" altLang="ko-KR" sz="2800" b="1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9A7BFFF8-CDAD-48F6-B442-CBBAF7F80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5" y="2343033"/>
            <a:ext cx="5785375" cy="4086406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CDD7742D-261E-44D4-847B-1C80590D1A61}"/>
              </a:ext>
            </a:extLst>
          </p:cNvPr>
          <p:cNvSpPr/>
          <p:nvPr/>
        </p:nvSpPr>
        <p:spPr>
          <a:xfrm>
            <a:off x="1045995" y="2911755"/>
            <a:ext cx="395571" cy="3223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EAB9A704-FBDD-498D-BB8B-1314660D709A}"/>
              </a:ext>
            </a:extLst>
          </p:cNvPr>
          <p:cNvSpPr/>
          <p:nvPr/>
        </p:nvSpPr>
        <p:spPr>
          <a:xfrm>
            <a:off x="263300" y="3910149"/>
            <a:ext cx="379804" cy="3798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C313B8-E3D1-4AA4-969A-4ADBE316DA89}"/>
              </a:ext>
            </a:extLst>
          </p:cNvPr>
          <p:cNvSpPr txBox="1"/>
          <p:nvPr/>
        </p:nvSpPr>
        <p:spPr>
          <a:xfrm>
            <a:off x="191728" y="4720492"/>
            <a:ext cx="54323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삭제 하고 싶은 과목 선택에서 마우스 </a:t>
            </a:r>
            <a:r>
              <a:rPr lang="ko-KR" altLang="en-US" b="1" dirty="0" err="1">
                <a:solidFill>
                  <a:srgbClr val="FF0000"/>
                </a:solidFill>
              </a:rPr>
              <a:t>좌클릭</a:t>
            </a:r>
            <a:r>
              <a:rPr lang="en-US" altLang="ko-KR" b="1" dirty="0">
                <a:solidFill>
                  <a:srgbClr val="FF0000"/>
                </a:solidFill>
              </a:rPr>
              <a:t>!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6652B07A-4887-43EC-99F8-62C1DD75A65D}"/>
              </a:ext>
            </a:extLst>
          </p:cNvPr>
          <p:cNvSpPr/>
          <p:nvPr/>
        </p:nvSpPr>
        <p:spPr>
          <a:xfrm>
            <a:off x="717755" y="3987121"/>
            <a:ext cx="5860026" cy="2276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E1220C9D-C9FE-47DA-A272-767E5E3B7E9F}"/>
              </a:ext>
            </a:extLst>
          </p:cNvPr>
          <p:cNvCxnSpPr/>
          <p:nvPr/>
        </p:nvCxnSpPr>
        <p:spPr>
          <a:xfrm flipV="1">
            <a:off x="1327355" y="4386659"/>
            <a:ext cx="0" cy="3033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타원 36">
            <a:extLst>
              <a:ext uri="{FF2B5EF4-FFF2-40B4-BE49-F238E27FC236}">
                <a16:creationId xmlns:a16="http://schemas.microsoft.com/office/drawing/2014/main" id="{584E57E4-46C2-4A9C-8935-618E0BF8CA29}"/>
              </a:ext>
            </a:extLst>
          </p:cNvPr>
          <p:cNvSpPr/>
          <p:nvPr/>
        </p:nvSpPr>
        <p:spPr>
          <a:xfrm>
            <a:off x="633272" y="2911755"/>
            <a:ext cx="379804" cy="3798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56484BA9-9817-4FE1-A0D5-05C4FBAEF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585" y="2208773"/>
            <a:ext cx="5078995" cy="422066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52C7D5D-5886-4DE0-8663-5DDB867AE1E0}"/>
              </a:ext>
            </a:extLst>
          </p:cNvPr>
          <p:cNvSpPr txBox="1"/>
          <p:nvPr/>
        </p:nvSpPr>
        <p:spPr>
          <a:xfrm>
            <a:off x="7462685" y="4858028"/>
            <a:ext cx="43901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삭제 하고 싶은 과목에서 마우스 </a:t>
            </a:r>
            <a:r>
              <a:rPr lang="ko-KR" altLang="en-US" b="1" dirty="0" err="1">
                <a:solidFill>
                  <a:srgbClr val="FF0000"/>
                </a:solidFill>
              </a:rPr>
              <a:t>우클릭</a:t>
            </a:r>
            <a:r>
              <a:rPr lang="en-US" altLang="ko-KR" b="1" dirty="0"/>
              <a:t>!</a:t>
            </a:r>
            <a:endParaRPr lang="ko-KR" altLang="en-US" b="1" dirty="0"/>
          </a:p>
        </p:txBody>
      </p:sp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50E1556E-BAC7-441E-9C93-7C6B69746915}"/>
              </a:ext>
            </a:extLst>
          </p:cNvPr>
          <p:cNvCxnSpPr/>
          <p:nvPr/>
        </p:nvCxnSpPr>
        <p:spPr>
          <a:xfrm flipV="1">
            <a:off x="9620865" y="4554696"/>
            <a:ext cx="0" cy="3033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FBFC9733-346D-49E1-A856-92403D0685F8}"/>
              </a:ext>
            </a:extLst>
          </p:cNvPr>
          <p:cNvSpPr/>
          <p:nvPr/>
        </p:nvSpPr>
        <p:spPr>
          <a:xfrm>
            <a:off x="9101511" y="4100051"/>
            <a:ext cx="996214" cy="1725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>
            <a:extLst>
              <a:ext uri="{FF2B5EF4-FFF2-40B4-BE49-F238E27FC236}">
                <a16:creationId xmlns:a16="http://schemas.microsoft.com/office/drawing/2014/main" id="{3C7F7EF8-5B5F-4DFF-B093-D1AC8EA348FB}"/>
              </a:ext>
            </a:extLst>
          </p:cNvPr>
          <p:cNvSpPr/>
          <p:nvPr/>
        </p:nvSpPr>
        <p:spPr>
          <a:xfrm>
            <a:off x="7089210" y="4858028"/>
            <a:ext cx="379804" cy="3798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BFB68E38-4F31-4636-99E4-A1BEDA9A3236}"/>
              </a:ext>
            </a:extLst>
          </p:cNvPr>
          <p:cNvSpPr/>
          <p:nvPr/>
        </p:nvSpPr>
        <p:spPr>
          <a:xfrm>
            <a:off x="8637008" y="3996414"/>
            <a:ext cx="379804" cy="3798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ED2DFF3-3C18-473D-88EA-6313B7BF0A1B}"/>
              </a:ext>
            </a:extLst>
          </p:cNvPr>
          <p:cNvSpPr txBox="1"/>
          <p:nvPr/>
        </p:nvSpPr>
        <p:spPr>
          <a:xfrm>
            <a:off x="222366" y="2027245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rgbClr val="FF0000"/>
                </a:solidFill>
              </a:rPr>
              <a:t>첫 번째 방법</a:t>
            </a:r>
            <a:r>
              <a:rPr lang="en-US" altLang="ko-KR" b="1" dirty="0">
                <a:solidFill>
                  <a:srgbClr val="FF0000"/>
                </a:solidFill>
              </a:rPr>
              <a:t>!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3DD8173-7B6C-42A1-8585-00AE00110DC1}"/>
              </a:ext>
            </a:extLst>
          </p:cNvPr>
          <p:cNvSpPr txBox="1"/>
          <p:nvPr/>
        </p:nvSpPr>
        <p:spPr>
          <a:xfrm>
            <a:off x="6388510" y="19737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rgbClr val="FF0000"/>
                </a:solidFill>
              </a:rPr>
              <a:t>두 번째 방법</a:t>
            </a:r>
            <a:r>
              <a:rPr lang="en-US" altLang="ko-KR" b="1" dirty="0">
                <a:solidFill>
                  <a:srgbClr val="FF0000"/>
                </a:solidFill>
              </a:rPr>
              <a:t>!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2875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37578118-CB75-4929-B24A-6689463CF6AC}"/>
              </a:ext>
            </a:extLst>
          </p:cNvPr>
          <p:cNvSpPr txBox="1">
            <a:spLocks/>
          </p:cNvSpPr>
          <p:nvPr/>
        </p:nvSpPr>
        <p:spPr>
          <a:xfrm>
            <a:off x="191729" y="1208444"/>
            <a:ext cx="11661058" cy="718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dirty="0">
                <a:latin typeface="+mn-ea"/>
                <a:ea typeface="+mn-ea"/>
              </a:rPr>
              <a:t>3) </a:t>
            </a:r>
            <a:r>
              <a:rPr lang="ko-KR" altLang="en-US" sz="3200" b="1" dirty="0">
                <a:latin typeface="+mn-ea"/>
                <a:ea typeface="+mn-ea"/>
              </a:rPr>
              <a:t>학교 지정 과목 입력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597F877F-75E2-4F37-9653-BB5817ACF7A6}"/>
              </a:ext>
            </a:extLst>
          </p:cNvPr>
          <p:cNvSpPr/>
          <p:nvPr/>
        </p:nvSpPr>
        <p:spPr>
          <a:xfrm>
            <a:off x="0" y="-1"/>
            <a:ext cx="12192000" cy="92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/>
              <a:t>2025</a:t>
            </a:r>
            <a:r>
              <a:rPr lang="ko-KR" altLang="en-US" sz="3200" b="1" dirty="0"/>
              <a:t>학년도 학교 교육과정 편성표 입력 시연</a:t>
            </a:r>
            <a:endParaRPr lang="en-US" altLang="ko-KR" sz="2800" b="1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12D0C69-C746-45F5-95F6-80DD072B0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68" y="1897625"/>
            <a:ext cx="4419600" cy="43104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7C3865-A868-459C-B7C6-8C4C8D921DCC}"/>
              </a:ext>
            </a:extLst>
          </p:cNvPr>
          <p:cNvSpPr txBox="1"/>
          <p:nvPr/>
        </p:nvSpPr>
        <p:spPr>
          <a:xfrm>
            <a:off x="447368" y="6280444"/>
            <a:ext cx="44195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b="1" dirty="0">
                <a:latin typeface="+mn-ea"/>
              </a:rPr>
              <a:t>출처</a:t>
            </a:r>
            <a:r>
              <a:rPr lang="en-US" altLang="ko-KR" sz="900" b="1" dirty="0">
                <a:latin typeface="+mn-ea"/>
              </a:rPr>
              <a:t>: </a:t>
            </a:r>
            <a:r>
              <a:rPr lang="ko-KR" altLang="en-US" sz="900" b="1" dirty="0">
                <a:latin typeface="+mn-ea"/>
              </a:rPr>
              <a:t>미래 사회를 대비하는 </a:t>
            </a:r>
            <a:r>
              <a:rPr lang="en-US" altLang="ko-KR" sz="900" b="1" dirty="0">
                <a:latin typeface="+mn-ea"/>
              </a:rPr>
              <a:t>2028 </a:t>
            </a:r>
            <a:r>
              <a:rPr lang="ko-KR" altLang="en-US" sz="900" b="1" dirty="0">
                <a:latin typeface="+mn-ea"/>
              </a:rPr>
              <a:t>대학입시제도 개편 </a:t>
            </a:r>
            <a:r>
              <a:rPr lang="ko-KR" altLang="en-US" sz="900" b="1" dirty="0" err="1">
                <a:latin typeface="+mn-ea"/>
              </a:rPr>
              <a:t>확정안</a:t>
            </a:r>
            <a:r>
              <a:rPr lang="en-US" altLang="ko-KR" sz="900" b="1" dirty="0">
                <a:latin typeface="+mn-ea"/>
              </a:rPr>
              <a:t>_</a:t>
            </a:r>
            <a:r>
              <a:rPr lang="ko-KR" altLang="en-US" sz="900" b="1" dirty="0">
                <a:latin typeface="+mn-ea"/>
              </a:rPr>
              <a:t>교육부</a:t>
            </a:r>
            <a:r>
              <a:rPr lang="en-US" altLang="ko-KR" sz="900" b="1" dirty="0">
                <a:latin typeface="+mn-ea"/>
              </a:rPr>
              <a:t>(23.12.27.)</a:t>
            </a:r>
            <a:endParaRPr lang="ko-KR" altLang="en-US" sz="900" b="1" dirty="0">
              <a:latin typeface="+mn-e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2AFA34-5D86-4438-92C3-44EAF85EA074}"/>
              </a:ext>
            </a:extLst>
          </p:cNvPr>
          <p:cNvSpPr txBox="1"/>
          <p:nvPr/>
        </p:nvSpPr>
        <p:spPr>
          <a:xfrm>
            <a:off x="5597310" y="1120488"/>
            <a:ext cx="2942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atin typeface="+mn-ea"/>
              </a:rPr>
              <a:t>일반고등학교 편성 예상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93C79583-4FB1-4EC7-ADC8-E296FB35B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254" y="1714755"/>
            <a:ext cx="6530017" cy="449334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2A107393-0FF6-4AB0-9FE1-3737177BC98D}"/>
              </a:ext>
            </a:extLst>
          </p:cNvPr>
          <p:cNvSpPr/>
          <p:nvPr/>
        </p:nvSpPr>
        <p:spPr>
          <a:xfrm>
            <a:off x="8412259" y="2526890"/>
            <a:ext cx="2747354" cy="133718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0493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759242C7-D1F7-4E20-90E2-3207AB792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33" y="4223645"/>
            <a:ext cx="10976935" cy="2310581"/>
          </a:xfrm>
          <a:prstGeom prst="rect">
            <a:avLst/>
          </a:prstGeom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37578118-CB75-4929-B24A-6689463CF6AC}"/>
              </a:ext>
            </a:extLst>
          </p:cNvPr>
          <p:cNvSpPr txBox="1">
            <a:spLocks/>
          </p:cNvSpPr>
          <p:nvPr/>
        </p:nvSpPr>
        <p:spPr>
          <a:xfrm>
            <a:off x="191728" y="1208444"/>
            <a:ext cx="12088762" cy="718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dirty="0">
                <a:latin typeface="+mn-ea"/>
                <a:ea typeface="+mn-ea"/>
              </a:rPr>
              <a:t>4) </a:t>
            </a:r>
            <a:r>
              <a:rPr lang="ko-KR" altLang="en-US" sz="3200" b="1" dirty="0">
                <a:latin typeface="+mn-ea"/>
                <a:ea typeface="+mn-ea"/>
              </a:rPr>
              <a:t>학생 선택 과목 입력</a:t>
            </a:r>
            <a:r>
              <a:rPr lang="en-US" altLang="ko-KR" sz="3200" b="1" dirty="0">
                <a:latin typeface="+mn-ea"/>
                <a:ea typeface="+mn-ea"/>
              </a:rPr>
              <a:t>- </a:t>
            </a:r>
            <a:r>
              <a:rPr lang="ko-KR" altLang="en-US" sz="3200" b="1" dirty="0">
                <a:latin typeface="+mj-lt"/>
              </a:rPr>
              <a:t>선택 군내 선택 교과목 수가 </a:t>
            </a:r>
            <a:r>
              <a:rPr lang="ko-KR" altLang="en-US" sz="3200" b="1" dirty="0">
                <a:solidFill>
                  <a:srgbClr val="FF0000"/>
                </a:solidFill>
                <a:latin typeface="+mj-lt"/>
              </a:rPr>
              <a:t>동일한 경우</a:t>
            </a:r>
            <a:r>
              <a:rPr lang="en-US" altLang="ko-KR" sz="3200" b="1" dirty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endParaRPr lang="ko-KR" altLang="en-US" sz="3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597F877F-75E2-4F37-9653-BB5817ACF7A6}"/>
              </a:ext>
            </a:extLst>
          </p:cNvPr>
          <p:cNvSpPr/>
          <p:nvPr/>
        </p:nvSpPr>
        <p:spPr>
          <a:xfrm>
            <a:off x="0" y="-1"/>
            <a:ext cx="12192000" cy="92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/>
              <a:t>2025</a:t>
            </a:r>
            <a:r>
              <a:rPr lang="ko-KR" altLang="en-US" sz="3200" b="1" dirty="0"/>
              <a:t>학년도 학교 교육과정 편성표 입력 시연</a:t>
            </a:r>
            <a:endParaRPr lang="en-US" altLang="ko-KR" sz="2800" b="1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F425255B-D899-4C0C-BDF2-E91DF4A7B0FF}"/>
              </a:ext>
            </a:extLst>
          </p:cNvPr>
          <p:cNvSpPr/>
          <p:nvPr/>
        </p:nvSpPr>
        <p:spPr>
          <a:xfrm>
            <a:off x="140229" y="3729602"/>
            <a:ext cx="379804" cy="3798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CDD559-3CF3-4449-9F7A-CA420159E3F8}"/>
              </a:ext>
            </a:extLst>
          </p:cNvPr>
          <p:cNvSpPr txBox="1"/>
          <p:nvPr/>
        </p:nvSpPr>
        <p:spPr>
          <a:xfrm>
            <a:off x="520033" y="3734838"/>
            <a:ext cx="270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[</a:t>
            </a:r>
            <a:r>
              <a:rPr lang="ko-KR" altLang="en-US" b="1" dirty="0"/>
              <a:t>과목 추가</a:t>
            </a:r>
            <a:r>
              <a:rPr lang="en-US" altLang="ko-KR" b="1" dirty="0"/>
              <a:t>]</a:t>
            </a:r>
            <a:r>
              <a:rPr lang="ko-KR" altLang="en-US" b="1" dirty="0"/>
              <a:t>로 입력 후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F35AC1B-41E0-40AE-8629-2C4ED896477B}"/>
              </a:ext>
            </a:extLst>
          </p:cNvPr>
          <p:cNvSpPr/>
          <p:nvPr/>
        </p:nvSpPr>
        <p:spPr>
          <a:xfrm>
            <a:off x="520033" y="4223647"/>
            <a:ext cx="4228948" cy="23105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D1258F73-5397-46F1-BCB7-A333503B3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33" y="2064831"/>
            <a:ext cx="10976935" cy="1495634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7B80ED48-4BA1-46C3-AE21-18760B733894}"/>
              </a:ext>
            </a:extLst>
          </p:cNvPr>
          <p:cNvSpPr/>
          <p:nvPr/>
        </p:nvSpPr>
        <p:spPr>
          <a:xfrm>
            <a:off x="4890471" y="4223646"/>
            <a:ext cx="1117039" cy="23105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DE9BBA-3676-495E-9323-5E941FC0C365}"/>
              </a:ext>
            </a:extLst>
          </p:cNvPr>
          <p:cNvSpPr txBox="1"/>
          <p:nvPr/>
        </p:nvSpPr>
        <p:spPr>
          <a:xfrm>
            <a:off x="4890471" y="3734838"/>
            <a:ext cx="3368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선택 최소</a:t>
            </a:r>
            <a:r>
              <a:rPr lang="en-US" altLang="ko-KR" b="1" dirty="0"/>
              <a:t>, </a:t>
            </a:r>
            <a:r>
              <a:rPr lang="ko-KR" altLang="en-US" b="1" dirty="0"/>
              <a:t>최대 </a:t>
            </a:r>
            <a:r>
              <a:rPr lang="ko-KR" altLang="en-US" b="1" dirty="0">
                <a:solidFill>
                  <a:srgbClr val="FF0000"/>
                </a:solidFill>
              </a:rPr>
              <a:t>동일</a:t>
            </a:r>
            <a:r>
              <a:rPr lang="ko-KR" altLang="en-US" b="1" dirty="0"/>
              <a:t>하게 입력</a:t>
            </a: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A668FBAB-87A4-4780-A61B-878A105F80D9}"/>
              </a:ext>
            </a:extLst>
          </p:cNvPr>
          <p:cNvSpPr/>
          <p:nvPr/>
        </p:nvSpPr>
        <p:spPr>
          <a:xfrm>
            <a:off x="4510667" y="3729602"/>
            <a:ext cx="379804" cy="3798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69492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37578118-CB75-4929-B24A-6689463CF6AC}"/>
              </a:ext>
            </a:extLst>
          </p:cNvPr>
          <p:cNvSpPr txBox="1">
            <a:spLocks/>
          </p:cNvSpPr>
          <p:nvPr/>
        </p:nvSpPr>
        <p:spPr>
          <a:xfrm>
            <a:off x="191729" y="1208444"/>
            <a:ext cx="11661058" cy="718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dirty="0">
                <a:latin typeface="+mn-ea"/>
                <a:ea typeface="+mn-ea"/>
              </a:rPr>
              <a:t>5) </a:t>
            </a:r>
            <a:r>
              <a:rPr lang="ko-KR" altLang="en-US" sz="3200" b="1" dirty="0">
                <a:latin typeface="+mn-ea"/>
                <a:ea typeface="+mn-ea"/>
              </a:rPr>
              <a:t>학생 선택 과목 입력</a:t>
            </a:r>
            <a:r>
              <a:rPr lang="en-US" altLang="ko-KR" sz="3200" b="1" dirty="0">
                <a:latin typeface="+mn-ea"/>
                <a:ea typeface="+mn-ea"/>
              </a:rPr>
              <a:t>- </a:t>
            </a:r>
            <a:r>
              <a:rPr lang="ko-KR" altLang="en-US" sz="3200" b="1" dirty="0">
                <a:latin typeface="+mj-lt"/>
              </a:rPr>
              <a:t>선택 군내 선택 교과목 수가 </a:t>
            </a:r>
            <a:r>
              <a:rPr lang="ko-KR" altLang="en-US" sz="3200" b="1" dirty="0">
                <a:solidFill>
                  <a:srgbClr val="FF0000"/>
                </a:solidFill>
                <a:latin typeface="+mj-lt"/>
              </a:rPr>
              <a:t>다른 경우</a:t>
            </a:r>
            <a:r>
              <a:rPr lang="en-US" altLang="ko-KR" sz="3200" b="1" dirty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endParaRPr lang="ko-KR" altLang="en-US" sz="3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597F877F-75E2-4F37-9653-BB5817ACF7A6}"/>
              </a:ext>
            </a:extLst>
          </p:cNvPr>
          <p:cNvSpPr/>
          <p:nvPr/>
        </p:nvSpPr>
        <p:spPr>
          <a:xfrm>
            <a:off x="0" y="-1"/>
            <a:ext cx="12192000" cy="92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/>
              <a:t>2025</a:t>
            </a:r>
            <a:r>
              <a:rPr lang="ko-KR" altLang="en-US" sz="3200" b="1" dirty="0"/>
              <a:t>학년도 학교 교육과정 편성표 입력 시연</a:t>
            </a:r>
            <a:endParaRPr lang="en-US" altLang="ko-KR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82C122-2A87-4C4D-88DE-D023636655AE}"/>
              </a:ext>
            </a:extLst>
          </p:cNvPr>
          <p:cNvSpPr txBox="1"/>
          <p:nvPr/>
        </p:nvSpPr>
        <p:spPr>
          <a:xfrm>
            <a:off x="191729" y="2117136"/>
            <a:ext cx="24334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latin typeface="+mn-ea"/>
              </a:rPr>
              <a:t>2015</a:t>
            </a:r>
            <a:r>
              <a:rPr lang="ko-KR" altLang="en-US" sz="900" b="1" dirty="0">
                <a:latin typeface="+mn-ea"/>
              </a:rPr>
              <a:t>개정 교육과정에서의 유형 예시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EDBB570-427A-444F-B748-485F32643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3" y="2306757"/>
            <a:ext cx="11159613" cy="1354667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394A2644-E739-485B-A45D-29C0135D80B5}"/>
              </a:ext>
            </a:extLst>
          </p:cNvPr>
          <p:cNvSpPr/>
          <p:nvPr/>
        </p:nvSpPr>
        <p:spPr>
          <a:xfrm>
            <a:off x="3519949" y="2913494"/>
            <a:ext cx="452284" cy="1805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A9E540B2-DA42-4B69-B522-8E0E72FDE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93" y="3923071"/>
            <a:ext cx="11159613" cy="2934928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F3061B0-FE8B-4821-A37F-C342686FB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9768" y="3094014"/>
            <a:ext cx="3529781" cy="94750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730B50CA-D312-41A6-9E95-BA8DE97BBCB4}"/>
              </a:ext>
            </a:extLst>
          </p:cNvPr>
          <p:cNvCxnSpPr>
            <a:cxnSpLocks/>
          </p:cNvCxnSpPr>
          <p:nvPr/>
        </p:nvCxnSpPr>
        <p:spPr>
          <a:xfrm>
            <a:off x="11149781" y="4041522"/>
            <a:ext cx="147484" cy="6288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C680589-ED97-4638-928F-1F70C2B6D318}"/>
              </a:ext>
            </a:extLst>
          </p:cNvPr>
          <p:cNvSpPr txBox="1"/>
          <p:nvPr/>
        </p:nvSpPr>
        <p:spPr>
          <a:xfrm>
            <a:off x="10971070" y="4730337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비고 클릭</a:t>
            </a:r>
            <a:r>
              <a:rPr lang="en-US" altLang="ko-KR" b="1" dirty="0"/>
              <a:t>!</a:t>
            </a:r>
            <a:endParaRPr lang="ko-KR" altLang="en-US" b="1" dirty="0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793286BA-8F38-4A54-92D1-1ECD80F73CDB}"/>
              </a:ext>
            </a:extLst>
          </p:cNvPr>
          <p:cNvSpPr/>
          <p:nvPr/>
        </p:nvSpPr>
        <p:spPr>
          <a:xfrm>
            <a:off x="140229" y="3759896"/>
            <a:ext cx="379804" cy="3798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E80469-987F-4BE0-9DB8-35B826027AAA}"/>
              </a:ext>
            </a:extLst>
          </p:cNvPr>
          <p:cNvSpPr txBox="1"/>
          <p:nvPr/>
        </p:nvSpPr>
        <p:spPr>
          <a:xfrm>
            <a:off x="520033" y="3759896"/>
            <a:ext cx="270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[</a:t>
            </a:r>
            <a:r>
              <a:rPr lang="ko-KR" altLang="en-US" b="1" dirty="0"/>
              <a:t>과목 추가</a:t>
            </a:r>
            <a:r>
              <a:rPr lang="en-US" altLang="ko-KR" b="1" dirty="0"/>
              <a:t>]</a:t>
            </a:r>
            <a:r>
              <a:rPr lang="ko-KR" altLang="en-US" b="1" dirty="0"/>
              <a:t>로 입력 후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F6CF2793-CF3F-4CC8-8BAA-8C10E554FD99}"/>
              </a:ext>
            </a:extLst>
          </p:cNvPr>
          <p:cNvSpPr/>
          <p:nvPr/>
        </p:nvSpPr>
        <p:spPr>
          <a:xfrm>
            <a:off x="516193" y="4437434"/>
            <a:ext cx="4228948" cy="24205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3A9BFDF3-8D50-439A-A5F5-45061EEDD11B}"/>
              </a:ext>
            </a:extLst>
          </p:cNvPr>
          <p:cNvSpPr/>
          <p:nvPr/>
        </p:nvSpPr>
        <p:spPr>
          <a:xfrm>
            <a:off x="5077285" y="4437434"/>
            <a:ext cx="1018716" cy="24205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000554-D45F-4EB4-A8CA-ED34F2D2666E}"/>
              </a:ext>
            </a:extLst>
          </p:cNvPr>
          <p:cNvSpPr txBox="1"/>
          <p:nvPr/>
        </p:nvSpPr>
        <p:spPr>
          <a:xfrm>
            <a:off x="4617859" y="3759896"/>
            <a:ext cx="3072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선택 최소</a:t>
            </a:r>
            <a:r>
              <a:rPr lang="en-US" altLang="ko-KR" b="1" dirty="0"/>
              <a:t>, </a:t>
            </a:r>
            <a:r>
              <a:rPr lang="ko-KR" altLang="en-US" b="1" dirty="0"/>
              <a:t>최대 입력</a:t>
            </a: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92E38701-7819-4324-8F64-38F5F60A8995}"/>
              </a:ext>
            </a:extLst>
          </p:cNvPr>
          <p:cNvSpPr/>
          <p:nvPr/>
        </p:nvSpPr>
        <p:spPr>
          <a:xfrm>
            <a:off x="4280241" y="3745620"/>
            <a:ext cx="346373" cy="397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8CFC44D8-FBE7-4253-90FF-A97D833B1DEE}"/>
              </a:ext>
            </a:extLst>
          </p:cNvPr>
          <p:cNvSpPr/>
          <p:nvPr/>
        </p:nvSpPr>
        <p:spPr>
          <a:xfrm>
            <a:off x="10673857" y="4701786"/>
            <a:ext cx="346373" cy="397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6124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05ED5F-6276-45EF-9AD1-224E34BDAE9E}"/>
              </a:ext>
            </a:extLst>
          </p:cNvPr>
          <p:cNvSpPr txBox="1"/>
          <p:nvPr/>
        </p:nvSpPr>
        <p:spPr>
          <a:xfrm>
            <a:off x="404812" y="1461628"/>
            <a:ext cx="11596688" cy="3240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>
                <a:latin typeface="+mj-lt"/>
              </a:rPr>
              <a:t>1. 2023</a:t>
            </a:r>
            <a:r>
              <a:rPr lang="ko-KR" altLang="en-US" sz="2800" b="1" dirty="0">
                <a:latin typeface="+mj-lt"/>
              </a:rPr>
              <a:t>학년도 기준 </a:t>
            </a:r>
            <a:r>
              <a:rPr lang="en-US" altLang="ko-KR" sz="2800" b="1" dirty="0">
                <a:latin typeface="+mj-lt"/>
              </a:rPr>
              <a:t>1</a:t>
            </a:r>
            <a:r>
              <a:rPr lang="ko-KR" altLang="en-US" sz="2800" b="1" dirty="0">
                <a:latin typeface="+mj-lt"/>
              </a:rPr>
              <a:t>학년의 </a:t>
            </a:r>
            <a:r>
              <a:rPr lang="en-US" altLang="ko-KR" sz="2800" b="1" dirty="0">
                <a:latin typeface="+mj-lt"/>
              </a:rPr>
              <a:t>3</a:t>
            </a:r>
            <a:r>
              <a:rPr lang="ko-KR" altLang="en-US" sz="2800" b="1" dirty="0">
                <a:latin typeface="+mj-lt"/>
              </a:rPr>
              <a:t>개년</a:t>
            </a:r>
            <a:r>
              <a:rPr lang="en-US" altLang="ko-KR" sz="2800" b="1" dirty="0">
                <a:latin typeface="+mj-lt"/>
              </a:rPr>
              <a:t>, 2024</a:t>
            </a:r>
            <a:r>
              <a:rPr lang="ko-KR" altLang="en-US" sz="2800" b="1" dirty="0">
                <a:latin typeface="+mj-lt"/>
              </a:rPr>
              <a:t>학년도 기준 </a:t>
            </a:r>
            <a:r>
              <a:rPr lang="en-US" altLang="ko-KR" sz="2800" b="1" dirty="0">
                <a:latin typeface="+mj-lt"/>
              </a:rPr>
              <a:t>1</a:t>
            </a:r>
            <a:r>
              <a:rPr lang="ko-KR" altLang="en-US" sz="2800" b="1" dirty="0">
                <a:latin typeface="+mj-lt"/>
              </a:rPr>
              <a:t>학년의 </a:t>
            </a:r>
            <a:r>
              <a:rPr lang="en-US" altLang="ko-KR" sz="2800" b="1" dirty="0">
                <a:latin typeface="+mj-lt"/>
              </a:rPr>
              <a:t>3</a:t>
            </a:r>
            <a:r>
              <a:rPr lang="ko-KR" altLang="en-US" sz="2800" b="1" dirty="0">
                <a:latin typeface="+mj-lt"/>
              </a:rPr>
              <a:t>개년</a:t>
            </a:r>
            <a:endParaRPr lang="en-US" altLang="ko-KR" sz="2800" b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ko-KR" sz="2800" b="1" dirty="0">
                <a:latin typeface="+mj-lt"/>
              </a:rPr>
              <a:t>   </a:t>
            </a:r>
            <a:r>
              <a:rPr lang="ko-KR" altLang="en-US" sz="2800" b="1" dirty="0">
                <a:latin typeface="+mj-lt"/>
              </a:rPr>
              <a:t>교육과정은 별도 입력 없이 기존 자료 이용 가능</a:t>
            </a:r>
            <a:endParaRPr lang="en-US" altLang="ko-KR" sz="2800" b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ko-KR" sz="2800" b="1" dirty="0">
                <a:latin typeface="+mj-lt"/>
              </a:rPr>
              <a:t>   - </a:t>
            </a:r>
            <a:r>
              <a:rPr lang="ko-KR" altLang="en-US" sz="2800" b="1" dirty="0">
                <a:latin typeface="+mj-lt"/>
              </a:rPr>
              <a:t>단</a:t>
            </a:r>
            <a:r>
              <a:rPr lang="en-US" altLang="ko-KR" sz="2800" b="1" dirty="0">
                <a:latin typeface="+mj-lt"/>
              </a:rPr>
              <a:t>, </a:t>
            </a:r>
            <a:r>
              <a:rPr lang="ko-KR" altLang="en-US" sz="2800" b="1" dirty="0">
                <a:latin typeface="+mj-lt"/>
              </a:rPr>
              <a:t>교육과정을 일부 수정한 경우에는 해당 사항 반영 후 제출 필수</a:t>
            </a:r>
            <a:endParaRPr lang="en-US" altLang="ko-KR" sz="2800" b="1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n-US" altLang="ko-KR" sz="2800" b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ko-KR" sz="2800" b="1" dirty="0">
                <a:solidFill>
                  <a:srgbClr val="0000CC"/>
                </a:solidFill>
              </a:rPr>
              <a:t>2. 2025</a:t>
            </a:r>
            <a:r>
              <a:rPr lang="ko-KR" altLang="en-US" sz="2800" b="1" dirty="0">
                <a:solidFill>
                  <a:srgbClr val="0000CC"/>
                </a:solidFill>
              </a:rPr>
              <a:t>학년도 기준 </a:t>
            </a:r>
            <a:r>
              <a:rPr lang="en-US" altLang="ko-KR" sz="2800" b="1" dirty="0">
                <a:solidFill>
                  <a:srgbClr val="0000CC"/>
                </a:solidFill>
              </a:rPr>
              <a:t>1</a:t>
            </a:r>
            <a:r>
              <a:rPr lang="ko-KR" altLang="en-US" sz="2800" b="1" dirty="0">
                <a:solidFill>
                  <a:srgbClr val="0000CC"/>
                </a:solidFill>
              </a:rPr>
              <a:t>학년의 </a:t>
            </a:r>
            <a:r>
              <a:rPr lang="en-US" altLang="ko-KR" sz="2800" b="1" dirty="0">
                <a:solidFill>
                  <a:srgbClr val="0000CC"/>
                </a:solidFill>
              </a:rPr>
              <a:t>3</a:t>
            </a:r>
            <a:r>
              <a:rPr lang="ko-KR" altLang="en-US" sz="2800" b="1" dirty="0">
                <a:solidFill>
                  <a:srgbClr val="0000CC"/>
                </a:solidFill>
              </a:rPr>
              <a:t>개년 교육과정은 신규생성 및 입력 요망</a:t>
            </a:r>
            <a:endParaRPr lang="en-US" altLang="ko-KR" sz="28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F1FC4E1E-B3A3-438F-B7F7-49249A1610F1}"/>
              </a:ext>
            </a:extLst>
          </p:cNvPr>
          <p:cNvSpPr/>
          <p:nvPr/>
        </p:nvSpPr>
        <p:spPr>
          <a:xfrm>
            <a:off x="200025" y="311867"/>
            <a:ext cx="10582275" cy="866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/>
              <a:t>학교 교육과정 편성표 입력 전 안내 사항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54BC45-5FB7-4A2D-B5E7-260E7E97F0D7}"/>
              </a:ext>
            </a:extLst>
          </p:cNvPr>
          <p:cNvSpPr txBox="1"/>
          <p:nvPr/>
        </p:nvSpPr>
        <p:spPr>
          <a:xfrm>
            <a:off x="404812" y="5047843"/>
            <a:ext cx="11596688" cy="1301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>
                <a:latin typeface="+mj-lt"/>
              </a:rPr>
              <a:t>3. 2023</a:t>
            </a:r>
            <a:r>
              <a:rPr lang="ko-KR" altLang="en-US" sz="2800" b="1" dirty="0">
                <a:latin typeface="+mj-lt"/>
              </a:rPr>
              <a:t>학년도</a:t>
            </a:r>
            <a:r>
              <a:rPr lang="en-US" altLang="ko-KR" sz="2800" b="1" dirty="0">
                <a:latin typeface="+mj-lt"/>
              </a:rPr>
              <a:t>, 2024</a:t>
            </a:r>
            <a:r>
              <a:rPr lang="ko-KR" altLang="en-US" sz="2800" b="1" dirty="0">
                <a:latin typeface="+mj-lt"/>
              </a:rPr>
              <a:t>학년도</a:t>
            </a:r>
            <a:r>
              <a:rPr lang="en-US" altLang="ko-KR" sz="2800" b="1" dirty="0">
                <a:latin typeface="+mj-lt"/>
              </a:rPr>
              <a:t>, 2025</a:t>
            </a:r>
            <a:r>
              <a:rPr lang="ko-KR" altLang="en-US" sz="2800" b="1" dirty="0">
                <a:latin typeface="+mj-lt"/>
              </a:rPr>
              <a:t>학년도 교육과정 편성표 모두 제출</a:t>
            </a:r>
            <a:endParaRPr lang="en-US" altLang="ko-KR" sz="2800" b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ko-KR" sz="2800" b="1" dirty="0">
                <a:latin typeface="+mj-lt"/>
              </a:rPr>
              <a:t>   - </a:t>
            </a:r>
            <a:r>
              <a:rPr lang="ko-KR" altLang="en-US" sz="2800" b="1" dirty="0">
                <a:latin typeface="+mj-lt"/>
              </a:rPr>
              <a:t>각 학년도마다 </a:t>
            </a:r>
            <a:r>
              <a:rPr lang="en-US" altLang="ko-KR" sz="2800" b="1" dirty="0">
                <a:latin typeface="+mj-lt"/>
              </a:rPr>
              <a:t>3</a:t>
            </a:r>
            <a:r>
              <a:rPr lang="ko-KR" altLang="en-US" sz="2800" b="1" dirty="0">
                <a:latin typeface="+mj-lt"/>
              </a:rPr>
              <a:t>개년 교육과정 제출</a:t>
            </a:r>
            <a:endParaRPr lang="en-US" altLang="ko-KR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394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37578118-CB75-4929-B24A-6689463CF6AC}"/>
              </a:ext>
            </a:extLst>
          </p:cNvPr>
          <p:cNvSpPr txBox="1">
            <a:spLocks/>
          </p:cNvSpPr>
          <p:nvPr/>
        </p:nvSpPr>
        <p:spPr>
          <a:xfrm>
            <a:off x="191729" y="1208444"/>
            <a:ext cx="11661058" cy="718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dirty="0">
                <a:latin typeface="+mn-ea"/>
                <a:ea typeface="+mn-ea"/>
              </a:rPr>
              <a:t>6) </a:t>
            </a:r>
            <a:r>
              <a:rPr lang="ko-KR" altLang="en-US" sz="3200" b="1" dirty="0">
                <a:latin typeface="+mn-ea"/>
                <a:ea typeface="+mn-ea"/>
              </a:rPr>
              <a:t>학생 선택 과목 입력</a:t>
            </a:r>
            <a:r>
              <a:rPr lang="en-US" altLang="ko-KR" sz="3200" b="1" dirty="0">
                <a:latin typeface="+mn-ea"/>
                <a:ea typeface="+mn-ea"/>
              </a:rPr>
              <a:t>- </a:t>
            </a:r>
            <a:r>
              <a:rPr lang="en-US" altLang="ko-KR" sz="3200" b="1" dirty="0">
                <a:solidFill>
                  <a:srgbClr val="FF0000"/>
                </a:solidFill>
                <a:ea typeface="+mn-ea"/>
              </a:rPr>
              <a:t>2</a:t>
            </a:r>
            <a:r>
              <a:rPr lang="ko-KR" altLang="en-US" sz="3200" b="1" dirty="0">
                <a:solidFill>
                  <a:srgbClr val="FF0000"/>
                </a:solidFill>
                <a:ea typeface="+mn-ea"/>
              </a:rPr>
              <a:t>과목 교차 수강</a:t>
            </a:r>
            <a:endParaRPr lang="ko-KR" altLang="en-US" sz="3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597F877F-75E2-4F37-9653-BB5817ACF7A6}"/>
              </a:ext>
            </a:extLst>
          </p:cNvPr>
          <p:cNvSpPr/>
          <p:nvPr/>
        </p:nvSpPr>
        <p:spPr>
          <a:xfrm>
            <a:off x="0" y="-1"/>
            <a:ext cx="12192000" cy="92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/>
              <a:t>2025</a:t>
            </a:r>
            <a:r>
              <a:rPr lang="ko-KR" altLang="en-US" sz="3200" b="1" dirty="0"/>
              <a:t>학년도 학교 교육과정 편성표 입력 시연</a:t>
            </a:r>
            <a:endParaRPr lang="en-US" altLang="ko-KR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82C122-2A87-4C4D-88DE-D023636655AE}"/>
              </a:ext>
            </a:extLst>
          </p:cNvPr>
          <p:cNvSpPr txBox="1"/>
          <p:nvPr/>
        </p:nvSpPr>
        <p:spPr>
          <a:xfrm>
            <a:off x="191729" y="1865319"/>
            <a:ext cx="24334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latin typeface="+mn-ea"/>
              </a:rPr>
              <a:t>2015</a:t>
            </a:r>
            <a:r>
              <a:rPr lang="ko-KR" altLang="en-US" sz="900" b="1" dirty="0">
                <a:latin typeface="+mn-ea"/>
              </a:rPr>
              <a:t>개정 교육과정에서의 유형 예시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DF8607A-9DC7-4879-ACEB-324C6827B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4" y="2117525"/>
            <a:ext cx="11963400" cy="1152525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394A2644-E739-485B-A45D-29C0135D80B5}"/>
              </a:ext>
            </a:extLst>
          </p:cNvPr>
          <p:cNvSpPr/>
          <p:nvPr/>
        </p:nvSpPr>
        <p:spPr>
          <a:xfrm>
            <a:off x="6322141" y="2117358"/>
            <a:ext cx="1484671" cy="11525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42F0183-94C9-4BE2-8628-79A906BD7263}"/>
              </a:ext>
            </a:extLst>
          </p:cNvPr>
          <p:cNvSpPr/>
          <p:nvPr/>
        </p:nvSpPr>
        <p:spPr>
          <a:xfrm>
            <a:off x="3731341" y="2117359"/>
            <a:ext cx="811162" cy="11525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55EB9E9-EA5B-4408-8920-C1BB6CDB4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14" y="3468026"/>
            <a:ext cx="11924686" cy="147159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D1DF68D3-F13B-4CC1-83D1-7E0F5132C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57" y="5195254"/>
            <a:ext cx="11924685" cy="1613647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7D021F6-E4B8-4F13-A811-9303799391C5}"/>
              </a:ext>
            </a:extLst>
          </p:cNvPr>
          <p:cNvSpPr txBox="1"/>
          <p:nvPr/>
        </p:nvSpPr>
        <p:spPr>
          <a:xfrm>
            <a:off x="4913672" y="3997754"/>
            <a:ext cx="1809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마우스 </a:t>
            </a:r>
            <a:r>
              <a:rPr lang="ko-KR" altLang="en-US" b="1" dirty="0" err="1"/>
              <a:t>우클릭</a:t>
            </a:r>
            <a:r>
              <a:rPr lang="en-US" altLang="ko-KR" b="1" dirty="0"/>
              <a:t>!</a:t>
            </a:r>
            <a:endParaRPr lang="ko-KR" altLang="en-US" b="1" dirty="0"/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6AC3598D-A8B9-4F07-B1F1-67A98D5499C0}"/>
              </a:ext>
            </a:extLst>
          </p:cNvPr>
          <p:cNvCxnSpPr>
            <a:cxnSpLocks/>
          </p:cNvCxnSpPr>
          <p:nvPr/>
        </p:nvCxnSpPr>
        <p:spPr>
          <a:xfrm>
            <a:off x="5801339" y="4397866"/>
            <a:ext cx="304186" cy="3216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화살표: 아래쪽 22">
            <a:extLst>
              <a:ext uri="{FF2B5EF4-FFF2-40B4-BE49-F238E27FC236}">
                <a16:creationId xmlns:a16="http://schemas.microsoft.com/office/drawing/2014/main" id="{346B34C8-00C0-4E55-B7B7-664753B3CB4A}"/>
              </a:ext>
            </a:extLst>
          </p:cNvPr>
          <p:cNvSpPr/>
          <p:nvPr/>
        </p:nvSpPr>
        <p:spPr>
          <a:xfrm>
            <a:off x="6543368" y="4970402"/>
            <a:ext cx="358877" cy="4493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4DD339FB-F15E-4262-8872-8590EBD45AAA}"/>
              </a:ext>
            </a:extLst>
          </p:cNvPr>
          <p:cNvSpPr/>
          <p:nvPr/>
        </p:nvSpPr>
        <p:spPr>
          <a:xfrm>
            <a:off x="114300" y="3341016"/>
            <a:ext cx="379804" cy="3798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25121F-8114-4ABD-A45A-828D5BD4D746}"/>
              </a:ext>
            </a:extLst>
          </p:cNvPr>
          <p:cNvSpPr txBox="1"/>
          <p:nvPr/>
        </p:nvSpPr>
        <p:spPr>
          <a:xfrm>
            <a:off x="494104" y="3341016"/>
            <a:ext cx="270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[</a:t>
            </a:r>
            <a:r>
              <a:rPr lang="ko-KR" altLang="en-US" b="1" dirty="0"/>
              <a:t>과목 추가</a:t>
            </a:r>
            <a:r>
              <a:rPr lang="en-US" altLang="ko-KR" b="1" dirty="0"/>
              <a:t>]</a:t>
            </a:r>
            <a:r>
              <a:rPr lang="ko-KR" altLang="en-US" b="1" dirty="0"/>
              <a:t>로 입력 후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B1314759-590B-4939-9E92-BD55866F0C3D}"/>
              </a:ext>
            </a:extLst>
          </p:cNvPr>
          <p:cNvSpPr/>
          <p:nvPr/>
        </p:nvSpPr>
        <p:spPr>
          <a:xfrm>
            <a:off x="129893" y="4103476"/>
            <a:ext cx="4228948" cy="8361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114434AB-F038-4173-814D-A4A00AD28A7F}"/>
              </a:ext>
            </a:extLst>
          </p:cNvPr>
          <p:cNvSpPr/>
          <p:nvPr/>
        </p:nvSpPr>
        <p:spPr>
          <a:xfrm>
            <a:off x="4533868" y="3981676"/>
            <a:ext cx="379804" cy="3798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13163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0508D5F0-D1E3-42F7-9F55-4EDD9A152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51" y="4469815"/>
            <a:ext cx="11764298" cy="2039842"/>
          </a:xfrm>
          <a:prstGeom prst="rect">
            <a:avLst/>
          </a:prstGeom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37578118-CB75-4929-B24A-6689463CF6AC}"/>
              </a:ext>
            </a:extLst>
          </p:cNvPr>
          <p:cNvSpPr txBox="1">
            <a:spLocks/>
          </p:cNvSpPr>
          <p:nvPr/>
        </p:nvSpPr>
        <p:spPr>
          <a:xfrm>
            <a:off x="191729" y="1208444"/>
            <a:ext cx="11661058" cy="718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dirty="0">
                <a:latin typeface="+mn-ea"/>
                <a:ea typeface="+mn-ea"/>
              </a:rPr>
              <a:t>7) </a:t>
            </a:r>
            <a:r>
              <a:rPr lang="ko-KR" altLang="en-US" sz="3200" b="1" dirty="0">
                <a:latin typeface="+mn-ea"/>
                <a:ea typeface="+mn-ea"/>
              </a:rPr>
              <a:t>학생 선택 과목 입력</a:t>
            </a:r>
            <a:r>
              <a:rPr lang="en-US" altLang="ko-KR" sz="3200" b="1" dirty="0">
                <a:latin typeface="+mn-ea"/>
                <a:ea typeface="+mn-ea"/>
              </a:rPr>
              <a:t>- </a:t>
            </a:r>
            <a:r>
              <a:rPr lang="en-US" altLang="ko-KR" sz="3200" b="1" dirty="0">
                <a:solidFill>
                  <a:srgbClr val="FF0000"/>
                </a:solidFill>
                <a:ea typeface="+mn-ea"/>
              </a:rPr>
              <a:t>3</a:t>
            </a:r>
            <a:r>
              <a:rPr lang="ko-KR" altLang="en-US" sz="3200" b="1" dirty="0">
                <a:solidFill>
                  <a:srgbClr val="FF0000"/>
                </a:solidFill>
                <a:ea typeface="+mn-ea"/>
              </a:rPr>
              <a:t>과목 교차 수강</a:t>
            </a:r>
            <a:endParaRPr lang="ko-KR" altLang="en-US" sz="3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597F877F-75E2-4F37-9653-BB5817ACF7A6}"/>
              </a:ext>
            </a:extLst>
          </p:cNvPr>
          <p:cNvSpPr/>
          <p:nvPr/>
        </p:nvSpPr>
        <p:spPr>
          <a:xfrm>
            <a:off x="0" y="-1"/>
            <a:ext cx="12192000" cy="92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/>
              <a:t>2025</a:t>
            </a:r>
            <a:r>
              <a:rPr lang="ko-KR" altLang="en-US" sz="3200" b="1" dirty="0"/>
              <a:t>학년도 학교 교육과정 편성표 입력 시연</a:t>
            </a:r>
            <a:endParaRPr lang="en-US" altLang="ko-KR" sz="2800" b="1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94670CC-B2C8-4CAC-BCC4-9A2282D8C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66" y="2109719"/>
            <a:ext cx="11764298" cy="1176707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5E131C48-D2D8-4CE7-8F2F-BDB6D873E672}"/>
              </a:ext>
            </a:extLst>
          </p:cNvPr>
          <p:cNvSpPr/>
          <p:nvPr/>
        </p:nvSpPr>
        <p:spPr>
          <a:xfrm>
            <a:off x="5019780" y="4483876"/>
            <a:ext cx="1076220" cy="19918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164AFFE-3155-4427-9F5C-B8D57D0EA0B0}"/>
              </a:ext>
            </a:extLst>
          </p:cNvPr>
          <p:cNvSpPr/>
          <p:nvPr/>
        </p:nvSpPr>
        <p:spPr>
          <a:xfrm>
            <a:off x="11503752" y="4494870"/>
            <a:ext cx="363786" cy="19918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ECA745-433D-4A60-8731-1C347D85132B}"/>
              </a:ext>
            </a:extLst>
          </p:cNvPr>
          <p:cNvSpPr txBox="1"/>
          <p:nvPr/>
        </p:nvSpPr>
        <p:spPr>
          <a:xfrm>
            <a:off x="272471" y="3546700"/>
            <a:ext cx="7244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latin typeface="+mn-ea"/>
              </a:rPr>
              <a:t>교차수강 체크하지 </a:t>
            </a:r>
            <a:r>
              <a:rPr lang="ko-KR" altLang="en-US" b="1" dirty="0">
                <a:solidFill>
                  <a:srgbClr val="FF0000"/>
                </a:solidFill>
                <a:latin typeface="+mn-ea"/>
              </a:rPr>
              <a:t>않음</a:t>
            </a:r>
            <a:r>
              <a:rPr lang="en-US" altLang="ko-KR" b="1" dirty="0">
                <a:solidFill>
                  <a:srgbClr val="FF0000"/>
                </a:solidFill>
                <a:latin typeface="+mn-ea"/>
              </a:rPr>
              <a:t>.</a:t>
            </a:r>
            <a:r>
              <a:rPr lang="en-US" altLang="ko-KR" b="1" dirty="0">
                <a:latin typeface="+mn-ea"/>
              </a:rPr>
              <a:t> → </a:t>
            </a:r>
            <a:r>
              <a:rPr lang="ko-KR" altLang="en-US" b="1" dirty="0">
                <a:latin typeface="+mn-ea"/>
              </a:rPr>
              <a:t>비고란에 </a:t>
            </a:r>
            <a:r>
              <a:rPr lang="en-US" altLang="ko-KR" b="1" dirty="0">
                <a:solidFill>
                  <a:srgbClr val="FF0000"/>
                </a:solidFill>
                <a:latin typeface="+mn-ea"/>
              </a:rPr>
              <a:t>[1,2</a:t>
            </a:r>
            <a:r>
              <a:rPr lang="ko-KR" altLang="en-US" b="1" dirty="0">
                <a:solidFill>
                  <a:srgbClr val="FF0000"/>
                </a:solidFill>
                <a:latin typeface="+mn-ea"/>
              </a:rPr>
              <a:t>학기 교차수강</a:t>
            </a:r>
            <a:r>
              <a:rPr lang="en-US" altLang="ko-KR" b="1" dirty="0">
                <a:solidFill>
                  <a:srgbClr val="FF0000"/>
                </a:solidFill>
                <a:latin typeface="+mn-ea"/>
              </a:rPr>
              <a:t>]</a:t>
            </a:r>
            <a:r>
              <a:rPr lang="ko-KR" altLang="en-US" b="1" dirty="0">
                <a:latin typeface="+mn-ea"/>
              </a:rPr>
              <a:t>이라고 기재</a:t>
            </a:r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D6C50253-395A-4073-A2F3-B048D760BFAB}"/>
              </a:ext>
            </a:extLst>
          </p:cNvPr>
          <p:cNvCxnSpPr>
            <a:stCxn id="14" idx="3"/>
          </p:cNvCxnSpPr>
          <p:nvPr/>
        </p:nvCxnSpPr>
        <p:spPr>
          <a:xfrm>
            <a:off x="7516762" y="3731366"/>
            <a:ext cx="3859161" cy="7384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31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F9D94A00-4B3A-4589-9763-3E9B279A0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84" y="4345650"/>
            <a:ext cx="10987547" cy="1810682"/>
          </a:xfrm>
          <a:prstGeom prst="rect">
            <a:avLst/>
          </a:prstGeom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37578118-CB75-4929-B24A-6689463CF6AC}"/>
              </a:ext>
            </a:extLst>
          </p:cNvPr>
          <p:cNvSpPr txBox="1">
            <a:spLocks/>
          </p:cNvSpPr>
          <p:nvPr/>
        </p:nvSpPr>
        <p:spPr>
          <a:xfrm>
            <a:off x="191729" y="1208444"/>
            <a:ext cx="11661058" cy="718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dirty="0">
                <a:latin typeface="+mn-ea"/>
                <a:ea typeface="+mn-ea"/>
              </a:rPr>
              <a:t>8) </a:t>
            </a:r>
            <a:r>
              <a:rPr lang="ko-KR" altLang="en-US" sz="3200" b="1" dirty="0">
                <a:latin typeface="+mn-ea"/>
                <a:ea typeface="+mn-ea"/>
              </a:rPr>
              <a:t>공동 교육과정 순증</a:t>
            </a:r>
            <a:endParaRPr lang="ko-KR" altLang="en-US" sz="3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597F877F-75E2-4F37-9653-BB5817ACF7A6}"/>
              </a:ext>
            </a:extLst>
          </p:cNvPr>
          <p:cNvSpPr/>
          <p:nvPr/>
        </p:nvSpPr>
        <p:spPr>
          <a:xfrm>
            <a:off x="0" y="-1"/>
            <a:ext cx="12192000" cy="92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/>
              <a:t>2025</a:t>
            </a:r>
            <a:r>
              <a:rPr lang="ko-KR" altLang="en-US" sz="3200" b="1" dirty="0"/>
              <a:t>학년도 학교 교육과정 편성표 입력 시연</a:t>
            </a:r>
            <a:endParaRPr lang="en-US" altLang="ko-KR" sz="28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3F27D8-93BC-471A-8589-19449E4BC46F}"/>
              </a:ext>
            </a:extLst>
          </p:cNvPr>
          <p:cNvSpPr txBox="1"/>
          <p:nvPr/>
        </p:nvSpPr>
        <p:spPr>
          <a:xfrm>
            <a:off x="400665" y="1873218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latin typeface="+mn-ea"/>
              </a:rPr>
              <a:t>공동 교육과정 순증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51B77A3-E2B7-44A0-9A45-D890A19D5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26" y="2376672"/>
            <a:ext cx="10987548" cy="1061304"/>
          </a:xfrm>
          <a:prstGeom prst="rect">
            <a:avLst/>
          </a:prstGeom>
        </p:spPr>
      </p:pic>
      <p:sp>
        <p:nvSpPr>
          <p:cNvPr id="10" name="타원 9">
            <a:extLst>
              <a:ext uri="{FF2B5EF4-FFF2-40B4-BE49-F238E27FC236}">
                <a16:creationId xmlns:a16="http://schemas.microsoft.com/office/drawing/2014/main" id="{6E3DBEE1-3C22-4558-8EC4-AE17A70B7974}"/>
              </a:ext>
            </a:extLst>
          </p:cNvPr>
          <p:cNvSpPr/>
          <p:nvPr/>
        </p:nvSpPr>
        <p:spPr>
          <a:xfrm>
            <a:off x="144274" y="3979806"/>
            <a:ext cx="379804" cy="3798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29B689-BAFF-4608-A1EA-5F4A8C230354}"/>
              </a:ext>
            </a:extLst>
          </p:cNvPr>
          <p:cNvSpPr txBox="1"/>
          <p:nvPr/>
        </p:nvSpPr>
        <p:spPr>
          <a:xfrm>
            <a:off x="534661" y="3963528"/>
            <a:ext cx="5561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[</a:t>
            </a:r>
            <a:r>
              <a:rPr lang="ko-KR" altLang="en-US" b="1" dirty="0"/>
              <a:t>과목 추가</a:t>
            </a:r>
            <a:r>
              <a:rPr lang="en-US" altLang="ko-KR" b="1" dirty="0"/>
              <a:t>]</a:t>
            </a:r>
            <a:r>
              <a:rPr lang="ko-KR" altLang="en-US" b="1" dirty="0"/>
              <a:t>에서 </a:t>
            </a:r>
            <a:r>
              <a:rPr lang="en-US" altLang="ko-KR" b="1" dirty="0"/>
              <a:t>[</a:t>
            </a:r>
            <a:r>
              <a:rPr lang="ko-KR" altLang="en-US" b="1" dirty="0" err="1"/>
              <a:t>증배운영</a:t>
            </a:r>
            <a:r>
              <a:rPr lang="en-US" altLang="ko-KR" b="1" dirty="0"/>
              <a:t>-</a:t>
            </a:r>
            <a:r>
              <a:rPr lang="ko-KR" altLang="en-US" b="1" dirty="0"/>
              <a:t>공동</a:t>
            </a:r>
            <a:r>
              <a:rPr lang="en-US" altLang="ko-KR" b="1" dirty="0"/>
              <a:t>(</a:t>
            </a:r>
            <a:r>
              <a:rPr lang="ko-KR" altLang="en-US" b="1" dirty="0"/>
              <a:t>순증</a:t>
            </a:r>
            <a:r>
              <a:rPr lang="en-US" altLang="ko-KR" b="1" dirty="0"/>
              <a:t>)] </a:t>
            </a:r>
            <a:r>
              <a:rPr lang="ko-KR" altLang="en-US" b="1" dirty="0"/>
              <a:t>선택 입력 후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52C1A97-15A0-4EF3-B410-975C8C368852}"/>
              </a:ext>
            </a:extLst>
          </p:cNvPr>
          <p:cNvSpPr/>
          <p:nvPr/>
        </p:nvSpPr>
        <p:spPr>
          <a:xfrm>
            <a:off x="534660" y="4332860"/>
            <a:ext cx="4228948" cy="18435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CEF9C3D-4424-41FF-A6CE-BC5938404D69}"/>
              </a:ext>
            </a:extLst>
          </p:cNvPr>
          <p:cNvSpPr/>
          <p:nvPr/>
        </p:nvSpPr>
        <p:spPr>
          <a:xfrm>
            <a:off x="4964092" y="4343332"/>
            <a:ext cx="1007807" cy="17944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2B528C00-FB54-4B79-AC67-BC256217DF00}"/>
              </a:ext>
            </a:extLst>
          </p:cNvPr>
          <p:cNvSpPr/>
          <p:nvPr/>
        </p:nvSpPr>
        <p:spPr>
          <a:xfrm>
            <a:off x="4783390" y="6140054"/>
            <a:ext cx="379804" cy="3798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6FE42F-DB15-459B-862F-E4B85107D5CB}"/>
              </a:ext>
            </a:extLst>
          </p:cNvPr>
          <p:cNvSpPr txBox="1"/>
          <p:nvPr/>
        </p:nvSpPr>
        <p:spPr>
          <a:xfrm>
            <a:off x="5163195" y="6152844"/>
            <a:ext cx="2364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선택 최대</a:t>
            </a:r>
            <a:r>
              <a:rPr lang="en-US" altLang="ko-KR" b="1" dirty="0"/>
              <a:t>, </a:t>
            </a:r>
            <a:r>
              <a:rPr lang="ko-KR" altLang="en-US" b="1" dirty="0"/>
              <a:t>최소 입력</a:t>
            </a: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39811F11-2D81-4603-841F-6010827CF430}"/>
              </a:ext>
            </a:extLst>
          </p:cNvPr>
          <p:cNvSpPr/>
          <p:nvPr/>
        </p:nvSpPr>
        <p:spPr>
          <a:xfrm>
            <a:off x="6833416" y="3887989"/>
            <a:ext cx="379804" cy="3798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D89C40-7E94-4C7D-BDE9-2BADD64A52D4}"/>
              </a:ext>
            </a:extLst>
          </p:cNvPr>
          <p:cNvSpPr txBox="1"/>
          <p:nvPr/>
        </p:nvSpPr>
        <p:spPr>
          <a:xfrm>
            <a:off x="7213221" y="3900779"/>
            <a:ext cx="2364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자동계산 체크 해제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665D8C51-F259-4C04-9CD9-705DE85C2A29}"/>
              </a:ext>
            </a:extLst>
          </p:cNvPr>
          <p:cNvSpPr/>
          <p:nvPr/>
        </p:nvSpPr>
        <p:spPr>
          <a:xfrm>
            <a:off x="7040590" y="4338389"/>
            <a:ext cx="487263" cy="17944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0663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37578118-CB75-4929-B24A-6689463CF6AC}"/>
              </a:ext>
            </a:extLst>
          </p:cNvPr>
          <p:cNvSpPr txBox="1">
            <a:spLocks/>
          </p:cNvSpPr>
          <p:nvPr/>
        </p:nvSpPr>
        <p:spPr>
          <a:xfrm>
            <a:off x="191729" y="1208444"/>
            <a:ext cx="11661058" cy="718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dirty="0">
                <a:latin typeface="+mn-ea"/>
                <a:ea typeface="+mn-ea"/>
              </a:rPr>
              <a:t>9) </a:t>
            </a:r>
            <a:r>
              <a:rPr lang="ko-KR" altLang="en-US" sz="3200" b="1" dirty="0">
                <a:latin typeface="+mn-ea"/>
                <a:ea typeface="+mn-ea"/>
              </a:rPr>
              <a:t>비고 활용</a:t>
            </a:r>
            <a:endParaRPr lang="ko-KR" altLang="en-US" sz="3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597F877F-75E2-4F37-9653-BB5817ACF7A6}"/>
              </a:ext>
            </a:extLst>
          </p:cNvPr>
          <p:cNvSpPr/>
          <p:nvPr/>
        </p:nvSpPr>
        <p:spPr>
          <a:xfrm>
            <a:off x="0" y="-1"/>
            <a:ext cx="12192000" cy="92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/>
              <a:t>2025</a:t>
            </a:r>
            <a:r>
              <a:rPr lang="ko-KR" altLang="en-US" sz="3200" b="1" dirty="0"/>
              <a:t>학년도 학교 교육과정 편성표 입력 시연</a:t>
            </a:r>
            <a:endParaRPr lang="en-US" altLang="ko-KR" sz="28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AE7A68-2781-4B97-8E8C-526BA5614A11}"/>
              </a:ext>
            </a:extLst>
          </p:cNvPr>
          <p:cNvSpPr txBox="1"/>
          <p:nvPr/>
        </p:nvSpPr>
        <p:spPr>
          <a:xfrm>
            <a:off x="876930" y="2018272"/>
            <a:ext cx="10290655" cy="451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2400" b="1" dirty="0"/>
              <a:t>교차 수강</a:t>
            </a:r>
            <a:endParaRPr lang="en-US" altLang="ko-KR" sz="2400" b="1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2400" b="1" dirty="0"/>
              <a:t>교과목 위계 준수 안내</a:t>
            </a:r>
            <a:endParaRPr lang="en-US" altLang="ko-KR" sz="2400" b="1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2400" b="1" dirty="0"/>
              <a:t>필수 이수 학점 충족 또는 최대 이수 가능 학점 초과 방지</a:t>
            </a:r>
            <a:endParaRPr lang="en-US" altLang="ko-KR" sz="2400" b="1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2400" b="1" dirty="0"/>
              <a:t>공동교육과정 유형</a:t>
            </a:r>
            <a:r>
              <a:rPr lang="en-US" altLang="ko-KR" sz="2400" b="1" dirty="0"/>
              <a:t> (</a:t>
            </a:r>
            <a:r>
              <a:rPr lang="ko-KR" altLang="en-US" sz="2400" b="1" dirty="0"/>
              <a:t>거점형</a:t>
            </a:r>
            <a:r>
              <a:rPr lang="en-US" altLang="ko-KR" sz="2400" b="1" dirty="0"/>
              <a:t>/</a:t>
            </a:r>
            <a:r>
              <a:rPr lang="ko-KR" altLang="en-US" sz="2400" b="1" dirty="0"/>
              <a:t>밴드형</a:t>
            </a:r>
            <a:r>
              <a:rPr lang="en-US" altLang="ko-KR" sz="2400" b="1" dirty="0"/>
              <a:t>/</a:t>
            </a:r>
            <a:r>
              <a:rPr lang="ko-KR" altLang="en-US" sz="2400" b="1" dirty="0"/>
              <a:t>온라인형</a:t>
            </a:r>
            <a:r>
              <a:rPr lang="en-US" altLang="ko-KR" sz="2400" b="1" dirty="0"/>
              <a:t>) </a:t>
            </a:r>
            <a:r>
              <a:rPr lang="ko-KR" altLang="en-US" sz="2400" b="1" dirty="0"/>
              <a:t>구분</a:t>
            </a:r>
            <a:endParaRPr lang="en-US" altLang="ko-KR" sz="2400" b="1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2400" b="1" dirty="0"/>
              <a:t>기타 학교 교육과정운영상 필요에 따른 안내 등</a:t>
            </a:r>
            <a:endParaRPr lang="en-US" altLang="ko-KR" sz="2400" b="1" dirty="0"/>
          </a:p>
          <a:p>
            <a:pPr>
              <a:lnSpc>
                <a:spcPct val="200000"/>
              </a:lnSpc>
            </a:pPr>
            <a:r>
              <a:rPr lang="ko-KR" altLang="en-US" sz="2800" b="1" dirty="0"/>
              <a:t>해당 선택군에 대한 설명은 </a:t>
            </a:r>
            <a:r>
              <a:rPr lang="en-US" altLang="ko-KR" sz="2800" b="1" dirty="0"/>
              <a:t>‘</a:t>
            </a:r>
            <a:r>
              <a:rPr lang="ko-KR" altLang="en-US" sz="2800" b="1" dirty="0"/>
              <a:t>비고</a:t>
            </a:r>
            <a:r>
              <a:rPr lang="en-US" altLang="ko-KR" sz="2800" b="1" dirty="0"/>
              <a:t>’</a:t>
            </a:r>
            <a:r>
              <a:rPr lang="ko-KR" altLang="en-US" sz="2800" b="1" dirty="0"/>
              <a:t> 활용하여 입력</a:t>
            </a:r>
            <a:endParaRPr lang="en-US" altLang="ko-KR" sz="2800" b="1" dirty="0"/>
          </a:p>
        </p:txBody>
      </p:sp>
    </p:spTree>
    <p:extLst>
      <p:ext uri="{BB962C8B-B14F-4D97-AF65-F5344CB8AC3E}">
        <p14:creationId xmlns:p14="http://schemas.microsoft.com/office/powerpoint/2010/main" val="3754247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05ED5F-6276-45EF-9AD1-224E34BDAE9E}"/>
              </a:ext>
            </a:extLst>
          </p:cNvPr>
          <p:cNvSpPr txBox="1"/>
          <p:nvPr/>
        </p:nvSpPr>
        <p:spPr>
          <a:xfrm>
            <a:off x="404812" y="1453186"/>
            <a:ext cx="1159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atin typeface="+mj-lt"/>
              </a:rPr>
              <a:t>4. </a:t>
            </a:r>
            <a:r>
              <a:rPr lang="ko-KR" altLang="en-US" sz="2800" b="1" dirty="0">
                <a:solidFill>
                  <a:srgbClr val="00B050"/>
                </a:solidFill>
                <a:latin typeface="+mj-lt"/>
              </a:rPr>
              <a:t>학교지정 선택 과목은 학생선택 선택 과목으로 편성</a:t>
            </a:r>
            <a:endParaRPr lang="en-US" altLang="ko-KR" sz="28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F1FC4E1E-B3A3-438F-B7F7-49249A1610F1}"/>
              </a:ext>
            </a:extLst>
          </p:cNvPr>
          <p:cNvSpPr/>
          <p:nvPr/>
        </p:nvSpPr>
        <p:spPr>
          <a:xfrm>
            <a:off x="200025" y="311867"/>
            <a:ext cx="10582275" cy="866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/>
              <a:t>학교 교육과정 편성표 입력 전 안내 사항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941796-11A4-4B36-8D4B-92F7B9357EEE}"/>
              </a:ext>
            </a:extLst>
          </p:cNvPr>
          <p:cNvSpPr txBox="1"/>
          <p:nvPr/>
        </p:nvSpPr>
        <p:spPr>
          <a:xfrm>
            <a:off x="433387" y="2044539"/>
            <a:ext cx="1159668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>
                <a:latin typeface="+mj-lt"/>
              </a:rPr>
              <a:t>5. 2023</a:t>
            </a:r>
            <a:r>
              <a:rPr lang="ko-KR" altLang="en-US" sz="2800" b="1" dirty="0">
                <a:latin typeface="+mj-lt"/>
              </a:rPr>
              <a:t>학년도</a:t>
            </a:r>
            <a:r>
              <a:rPr lang="en-US" altLang="ko-KR" sz="2800" b="1" dirty="0">
                <a:latin typeface="+mj-lt"/>
              </a:rPr>
              <a:t>, 2024</a:t>
            </a:r>
            <a:r>
              <a:rPr lang="ko-KR" altLang="en-US" sz="2800" b="1" dirty="0">
                <a:latin typeface="+mj-lt"/>
              </a:rPr>
              <a:t>학년도 기준 </a:t>
            </a:r>
            <a:r>
              <a:rPr lang="en-US" altLang="ko-KR" sz="2800" b="1" dirty="0">
                <a:latin typeface="+mj-lt"/>
              </a:rPr>
              <a:t>1</a:t>
            </a:r>
            <a:r>
              <a:rPr lang="ko-KR" altLang="en-US" sz="2800" b="1" dirty="0">
                <a:latin typeface="+mj-lt"/>
              </a:rPr>
              <a:t>학년</a:t>
            </a:r>
            <a:endParaRPr lang="en-US" altLang="ko-KR" sz="2800" b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ko-KR" sz="2800" b="1" dirty="0">
                <a:latin typeface="+mj-lt"/>
              </a:rPr>
              <a:t>   - </a:t>
            </a:r>
            <a:r>
              <a:rPr lang="ko-KR" altLang="en-US" sz="2800" b="1" dirty="0">
                <a:solidFill>
                  <a:srgbClr val="00B050"/>
                </a:solidFill>
                <a:latin typeface="+mj-lt"/>
              </a:rPr>
              <a:t>실용국어</a:t>
            </a:r>
            <a:r>
              <a:rPr lang="en-US" altLang="ko-KR" sz="2800" b="1" dirty="0">
                <a:solidFill>
                  <a:srgbClr val="00B050"/>
                </a:solidFill>
                <a:latin typeface="+mj-lt"/>
              </a:rPr>
              <a:t>, </a:t>
            </a:r>
            <a:r>
              <a:rPr lang="ko-KR" altLang="en-US" sz="2800" b="1" dirty="0">
                <a:solidFill>
                  <a:srgbClr val="00B050"/>
                </a:solidFill>
                <a:latin typeface="+mj-lt"/>
              </a:rPr>
              <a:t>기본영어</a:t>
            </a:r>
            <a:r>
              <a:rPr lang="en-US" altLang="ko-KR" sz="2800" b="1" dirty="0">
                <a:solidFill>
                  <a:srgbClr val="00B050"/>
                </a:solidFill>
                <a:latin typeface="+mj-lt"/>
              </a:rPr>
              <a:t>, </a:t>
            </a:r>
            <a:r>
              <a:rPr lang="ko-KR" altLang="en-US" sz="2800" b="1" dirty="0">
                <a:solidFill>
                  <a:srgbClr val="00B050"/>
                </a:solidFill>
                <a:latin typeface="+mj-lt"/>
              </a:rPr>
              <a:t>실용영어</a:t>
            </a:r>
            <a:r>
              <a:rPr lang="en-US" altLang="ko-KR" sz="2800" b="1" dirty="0">
                <a:solidFill>
                  <a:srgbClr val="00B050"/>
                </a:solidFill>
                <a:latin typeface="+mj-lt"/>
              </a:rPr>
              <a:t>, </a:t>
            </a:r>
            <a:r>
              <a:rPr lang="ko-KR" altLang="en-US" sz="2800" b="1" dirty="0">
                <a:solidFill>
                  <a:srgbClr val="00B050"/>
                </a:solidFill>
                <a:latin typeface="+mj-lt"/>
              </a:rPr>
              <a:t>기본수학</a:t>
            </a:r>
            <a:r>
              <a:rPr lang="en-US" altLang="ko-KR" sz="2800" b="1" dirty="0">
                <a:solidFill>
                  <a:srgbClr val="00B050"/>
                </a:solidFill>
                <a:latin typeface="+mj-lt"/>
              </a:rPr>
              <a:t>, </a:t>
            </a:r>
            <a:r>
              <a:rPr lang="ko-KR" altLang="en-US" sz="2800" b="1" dirty="0">
                <a:solidFill>
                  <a:srgbClr val="00B050"/>
                </a:solidFill>
                <a:latin typeface="+mj-lt"/>
              </a:rPr>
              <a:t>실용수학은 공통 과목과</a:t>
            </a:r>
            <a:endParaRPr lang="en-US" altLang="ko-KR" sz="2800" b="1" dirty="0">
              <a:solidFill>
                <a:srgbClr val="00B05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ko-KR" sz="2800" b="1" dirty="0">
                <a:solidFill>
                  <a:srgbClr val="00B050"/>
                </a:solidFill>
                <a:latin typeface="+mj-lt"/>
              </a:rPr>
              <a:t>    </a:t>
            </a:r>
            <a:r>
              <a:rPr lang="ko-KR" altLang="en-US" sz="2800" b="1" dirty="0">
                <a:solidFill>
                  <a:srgbClr val="00B050"/>
                </a:solidFill>
                <a:latin typeface="+mj-lt"/>
              </a:rPr>
              <a:t> 진로 과목으로 모두 편성이 가능</a:t>
            </a:r>
            <a:r>
              <a:rPr lang="ko-KR" altLang="en-US" sz="2800" b="1" dirty="0">
                <a:latin typeface="+mj-lt"/>
              </a:rPr>
              <a:t>하므로 </a:t>
            </a:r>
            <a:endParaRPr lang="en-US" altLang="ko-KR" sz="2800" b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ko-KR" sz="2800" b="1" dirty="0">
                <a:latin typeface="+mj-lt"/>
              </a:rPr>
              <a:t>     </a:t>
            </a:r>
            <a:r>
              <a:rPr lang="ko-KR" altLang="en-US" sz="2800" b="1" dirty="0">
                <a:solidFill>
                  <a:srgbClr val="0000CC"/>
                </a:solidFill>
                <a:latin typeface="+mj-lt"/>
              </a:rPr>
              <a:t>학교 교육과정 편성표와 동일하게 편성되었는지 확인</a:t>
            </a:r>
            <a:r>
              <a:rPr lang="ko-KR" altLang="en-US" sz="2800" b="1" dirty="0">
                <a:latin typeface="+mj-lt"/>
              </a:rPr>
              <a:t> 필요</a:t>
            </a:r>
            <a:endParaRPr lang="en-US" altLang="ko-KR" sz="2800" b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ko-KR" altLang="en-US" sz="2800" b="1" dirty="0">
                <a:solidFill>
                  <a:srgbClr val="00B050"/>
                </a:solidFill>
              </a:rPr>
              <a:t>   </a:t>
            </a:r>
            <a:r>
              <a:rPr lang="en-US" altLang="ko-KR" sz="2800" b="1" dirty="0">
                <a:solidFill>
                  <a:srgbClr val="00B050"/>
                </a:solidFill>
              </a:rPr>
              <a:t>- </a:t>
            </a:r>
            <a:r>
              <a:rPr lang="ko-KR" altLang="en-US" sz="2800" b="1" dirty="0">
                <a:solidFill>
                  <a:srgbClr val="00B050"/>
                </a:solidFill>
              </a:rPr>
              <a:t>예술 계열 전문교과</a:t>
            </a:r>
            <a:r>
              <a:rPr lang="en-US" altLang="ko-KR" sz="2800" b="1" dirty="0">
                <a:solidFill>
                  <a:srgbClr val="00B050"/>
                </a:solidFill>
              </a:rPr>
              <a:t>Ⅰ </a:t>
            </a:r>
            <a:r>
              <a:rPr lang="ko-KR" altLang="en-US" sz="2800" b="1" dirty="0">
                <a:solidFill>
                  <a:srgbClr val="00B050"/>
                </a:solidFill>
              </a:rPr>
              <a:t>중 국어 또는 예술로 편성한 과목</a:t>
            </a:r>
            <a:r>
              <a:rPr lang="ko-KR" altLang="en-US" sz="2800" b="1" dirty="0"/>
              <a:t>은 </a:t>
            </a:r>
            <a:endParaRPr lang="en-US" altLang="ko-KR" sz="2800" b="1" dirty="0"/>
          </a:p>
          <a:p>
            <a:pPr>
              <a:lnSpc>
                <a:spcPct val="150000"/>
              </a:lnSpc>
            </a:pPr>
            <a:r>
              <a:rPr lang="en-US" altLang="ko-KR" sz="2800" b="1" dirty="0"/>
              <a:t>     </a:t>
            </a:r>
            <a:r>
              <a:rPr lang="ko-KR" altLang="en-US" sz="2800" b="1" dirty="0">
                <a:solidFill>
                  <a:srgbClr val="0000CC"/>
                </a:solidFill>
              </a:rPr>
              <a:t>학교 교육과정 편성표와 동일하게 편성되었는지 확인</a:t>
            </a:r>
            <a:r>
              <a:rPr lang="ko-KR" altLang="en-US" sz="2800" b="1" dirty="0"/>
              <a:t> 필요</a:t>
            </a:r>
            <a:endParaRPr lang="en-US" altLang="ko-KR" sz="1400" b="1" dirty="0"/>
          </a:p>
          <a:p>
            <a:pPr>
              <a:lnSpc>
                <a:spcPct val="150000"/>
              </a:lnSpc>
            </a:pPr>
            <a:r>
              <a:rPr lang="en-US" altLang="ko-KR" sz="2400" b="1" dirty="0"/>
              <a:t>   # </a:t>
            </a:r>
            <a:r>
              <a:rPr lang="ko-KR" altLang="en-US" sz="2400" b="1" dirty="0"/>
              <a:t>해당 과목 예시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문학 창작 입문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문학 개론 등</a:t>
            </a:r>
            <a:endParaRPr lang="en-US" altLang="ko-KR" sz="2400" b="1" dirty="0"/>
          </a:p>
          <a:p>
            <a:endParaRPr lang="en-US" altLang="ko-KR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8427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05ED5F-6276-45EF-9AD1-224E34BDAE9E}"/>
              </a:ext>
            </a:extLst>
          </p:cNvPr>
          <p:cNvSpPr txBox="1"/>
          <p:nvPr/>
        </p:nvSpPr>
        <p:spPr>
          <a:xfrm>
            <a:off x="297656" y="1375903"/>
            <a:ext cx="11596688" cy="1169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>
                <a:solidFill>
                  <a:srgbClr val="FF0000"/>
                </a:solidFill>
                <a:latin typeface="+mj-lt"/>
              </a:rPr>
              <a:t>Q. 2023</a:t>
            </a:r>
            <a:r>
              <a:rPr lang="ko-KR" altLang="en-US" sz="2800" b="1" dirty="0">
                <a:solidFill>
                  <a:srgbClr val="FF0000"/>
                </a:solidFill>
                <a:latin typeface="+mj-lt"/>
              </a:rPr>
              <a:t>학년도 기준 </a:t>
            </a:r>
            <a:r>
              <a:rPr lang="en-US" altLang="ko-KR" sz="2800" b="1" dirty="0">
                <a:solidFill>
                  <a:srgbClr val="FF0000"/>
                </a:solidFill>
                <a:latin typeface="+mj-lt"/>
              </a:rPr>
              <a:t>1</a:t>
            </a:r>
            <a:r>
              <a:rPr lang="ko-KR" altLang="en-US" sz="2800" b="1" dirty="0">
                <a:solidFill>
                  <a:srgbClr val="FF0000"/>
                </a:solidFill>
                <a:latin typeface="+mj-lt"/>
              </a:rPr>
              <a:t>학년</a:t>
            </a:r>
            <a:r>
              <a:rPr lang="en-US" altLang="ko-KR" sz="2800" b="1" dirty="0">
                <a:solidFill>
                  <a:srgbClr val="FF0000"/>
                </a:solidFill>
                <a:latin typeface="+mj-lt"/>
              </a:rPr>
              <a:t>, 2024</a:t>
            </a:r>
            <a:r>
              <a:rPr lang="ko-KR" altLang="en-US" sz="2800" b="1" dirty="0">
                <a:solidFill>
                  <a:srgbClr val="FF0000"/>
                </a:solidFill>
                <a:latin typeface="+mj-lt"/>
              </a:rPr>
              <a:t>학년도 기준 </a:t>
            </a:r>
            <a:r>
              <a:rPr lang="en-US" altLang="ko-KR" sz="2800" b="1" dirty="0">
                <a:solidFill>
                  <a:srgbClr val="FF0000"/>
                </a:solidFill>
                <a:latin typeface="+mj-lt"/>
              </a:rPr>
              <a:t>1</a:t>
            </a:r>
            <a:r>
              <a:rPr lang="ko-KR" altLang="en-US" sz="2800" b="1" dirty="0">
                <a:solidFill>
                  <a:srgbClr val="FF0000"/>
                </a:solidFill>
                <a:latin typeface="+mj-lt"/>
              </a:rPr>
              <a:t>학년 </a:t>
            </a:r>
            <a:r>
              <a:rPr lang="en-US" altLang="ko-KR" sz="2800" b="1" dirty="0">
                <a:solidFill>
                  <a:srgbClr val="FF0000"/>
                </a:solidFill>
                <a:latin typeface="+mj-lt"/>
              </a:rPr>
              <a:t>3</a:t>
            </a:r>
            <a:r>
              <a:rPr lang="ko-KR" altLang="en-US" sz="2800" b="1" dirty="0">
                <a:solidFill>
                  <a:srgbClr val="FF0000"/>
                </a:solidFill>
                <a:latin typeface="+mj-lt"/>
              </a:rPr>
              <a:t>개년 교육과정에</a:t>
            </a:r>
            <a:endParaRPr lang="en-US" altLang="ko-KR" sz="2800" b="1" dirty="0">
              <a:solidFill>
                <a:srgbClr val="FF0000"/>
              </a:solidFill>
              <a:latin typeface="+mj-lt"/>
            </a:endParaRPr>
          </a:p>
          <a:p>
            <a:r>
              <a:rPr lang="en-US" altLang="ko-KR" sz="2800" b="1" dirty="0">
                <a:solidFill>
                  <a:srgbClr val="FF0000"/>
                </a:solidFill>
                <a:latin typeface="+mj-lt"/>
              </a:rPr>
              <a:t>   </a:t>
            </a:r>
            <a:r>
              <a:rPr lang="ko-KR" altLang="en-US" sz="2800" b="1" dirty="0">
                <a:solidFill>
                  <a:srgbClr val="FF0000"/>
                </a:solidFill>
                <a:latin typeface="+mj-lt"/>
              </a:rPr>
              <a:t> 변동이 발생하면 어떻게 해야 하나요</a:t>
            </a:r>
            <a:r>
              <a:rPr lang="en-US" altLang="ko-KR" sz="2800" b="1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61A292-75FC-49E2-BE4E-786AB5B05A9B}"/>
              </a:ext>
            </a:extLst>
          </p:cNvPr>
          <p:cNvSpPr txBox="1"/>
          <p:nvPr/>
        </p:nvSpPr>
        <p:spPr>
          <a:xfrm>
            <a:off x="211931" y="2814094"/>
            <a:ext cx="11894344" cy="371428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ko-KR" altLang="en-US" sz="2400" b="1" dirty="0">
                <a:solidFill>
                  <a:srgbClr val="0000CC"/>
                </a:solidFill>
                <a:latin typeface="+mj-lt"/>
              </a:rPr>
              <a:t>처리 절차</a:t>
            </a:r>
            <a:r>
              <a:rPr lang="en-US" altLang="ko-KR" sz="2400" b="1" dirty="0">
                <a:solidFill>
                  <a:srgbClr val="0000CC"/>
                </a:solidFill>
                <a:latin typeface="+mj-lt"/>
              </a:rPr>
              <a:t>(2023</a:t>
            </a:r>
            <a:r>
              <a:rPr lang="ko-KR" altLang="en-US" sz="2400" b="1" dirty="0">
                <a:solidFill>
                  <a:srgbClr val="0000CC"/>
                </a:solidFill>
                <a:latin typeface="+mj-lt"/>
              </a:rPr>
              <a:t>학년도</a:t>
            </a:r>
            <a:r>
              <a:rPr lang="en-US" altLang="ko-KR" sz="2400" b="1" dirty="0">
                <a:solidFill>
                  <a:srgbClr val="0000CC"/>
                </a:solidFill>
                <a:latin typeface="+mj-lt"/>
              </a:rPr>
              <a:t>, 2024</a:t>
            </a:r>
            <a:r>
              <a:rPr lang="ko-KR" altLang="en-US" sz="2400" b="1" dirty="0">
                <a:solidFill>
                  <a:srgbClr val="0000CC"/>
                </a:solidFill>
                <a:latin typeface="+mj-lt"/>
              </a:rPr>
              <a:t>학년도</a:t>
            </a:r>
            <a:r>
              <a:rPr lang="en-US" altLang="ko-KR" sz="2400" b="1" dirty="0">
                <a:solidFill>
                  <a:srgbClr val="0000CC"/>
                </a:solidFill>
                <a:latin typeface="+mj-lt"/>
              </a:rPr>
              <a:t>)</a:t>
            </a:r>
            <a:endParaRPr lang="en-US" altLang="ko-KR" sz="12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rgbClr val="00B050"/>
                </a:solidFill>
                <a:latin typeface="+mj-lt"/>
              </a:rPr>
              <a:t>  </a:t>
            </a:r>
            <a:r>
              <a:rPr lang="en-US" altLang="ko-KR" sz="2400" b="1" dirty="0">
                <a:latin typeface="+mj-lt"/>
              </a:rPr>
              <a:t>1) </a:t>
            </a:r>
            <a:r>
              <a:rPr lang="ko-KR" altLang="en-US" sz="2400" b="1" dirty="0">
                <a:latin typeface="+mj-lt"/>
              </a:rPr>
              <a:t>교과협의회</a:t>
            </a:r>
            <a:r>
              <a:rPr lang="ko-KR" altLang="en-US" sz="2400" b="1" dirty="0"/>
              <a:t> 협의 → 교육과정위원회 협의 → </a:t>
            </a:r>
            <a:r>
              <a:rPr lang="ko-KR" altLang="en-US" sz="2400" b="1" dirty="0">
                <a:latin typeface="+mj-lt"/>
              </a:rPr>
              <a:t>학교운영위원회 심의 후</a:t>
            </a:r>
            <a:endParaRPr lang="en-US" altLang="ko-KR" sz="2400" b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>
                <a:latin typeface="+mj-lt"/>
              </a:rPr>
              <a:t>  2) </a:t>
            </a:r>
            <a:r>
              <a:rPr lang="ko-KR" altLang="en-US" sz="2400" b="1" dirty="0">
                <a:latin typeface="+mj-lt"/>
              </a:rPr>
              <a:t>교육과정편성표 작성 시스템에서 수정</a:t>
            </a:r>
            <a:endParaRPr lang="en-US" altLang="ko-KR" sz="2400" b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>
                <a:latin typeface="+mj-lt"/>
              </a:rPr>
              <a:t>  3) </a:t>
            </a:r>
            <a:r>
              <a:rPr lang="ko-KR" altLang="en-US" sz="2400" b="1" dirty="0">
                <a:latin typeface="+mj-lt"/>
              </a:rPr>
              <a:t>동시에</a:t>
            </a:r>
            <a:r>
              <a:rPr lang="en-US" altLang="ko-KR" sz="2400" b="1" dirty="0">
                <a:latin typeface="+mj-lt"/>
              </a:rPr>
              <a:t>, ‘</a:t>
            </a:r>
            <a:r>
              <a:rPr lang="ko-KR" altLang="en-US" sz="2400" b="1" dirty="0">
                <a:latin typeface="+mj-lt"/>
              </a:rPr>
              <a:t>교육과정 </a:t>
            </a:r>
            <a:r>
              <a:rPr lang="ko-KR" altLang="en-US" sz="2400" b="1" dirty="0"/>
              <a:t>변경</a:t>
            </a:r>
            <a:r>
              <a:rPr lang="en-US" altLang="ko-KR" sz="2400" b="1" dirty="0"/>
              <a:t>’</a:t>
            </a:r>
            <a:r>
              <a:rPr lang="ko-KR" altLang="en-US" sz="2400" b="1" dirty="0"/>
              <a:t>을 알리는 </a:t>
            </a:r>
            <a:r>
              <a:rPr lang="ko-KR" altLang="en-US" sz="2400" b="1" dirty="0">
                <a:latin typeface="+mj-lt"/>
              </a:rPr>
              <a:t>공문을 시교육청 중등교육과로 발송</a:t>
            </a:r>
            <a:endParaRPr lang="en-US" altLang="ko-KR" sz="2400" b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>
                <a:latin typeface="+mj-lt"/>
              </a:rPr>
              <a:t>      </a:t>
            </a:r>
            <a:r>
              <a:rPr lang="ko-KR" altLang="en-US" sz="2400" b="1" dirty="0">
                <a:latin typeface="+mj-lt"/>
              </a:rPr>
              <a:t>→</a:t>
            </a:r>
            <a:r>
              <a:rPr lang="en-US" altLang="ko-KR" sz="2400" b="1" dirty="0">
                <a:latin typeface="+mj-lt"/>
              </a:rPr>
              <a:t> </a:t>
            </a:r>
            <a:r>
              <a:rPr lang="ko-KR" altLang="en-US" sz="2400" b="1" dirty="0">
                <a:latin typeface="+mj-lt"/>
              </a:rPr>
              <a:t>교육청 승인 후 변경된 교육과정 적용 및 운영</a:t>
            </a:r>
            <a:endParaRPr lang="en-US" altLang="ko-KR" sz="2400" b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>
                <a:latin typeface="+mj-lt"/>
              </a:rPr>
              <a:t>  </a:t>
            </a:r>
            <a:r>
              <a:rPr lang="en-US" altLang="ko-KR" b="1" dirty="0"/>
              <a:t>※</a:t>
            </a:r>
            <a:r>
              <a:rPr lang="en-US" altLang="ko-KR" sz="2400" b="1" dirty="0">
                <a:latin typeface="+mj-lt"/>
              </a:rPr>
              <a:t> 2023, 2024</a:t>
            </a:r>
            <a:r>
              <a:rPr lang="ko-KR" altLang="en-US" sz="2400" b="1" dirty="0">
                <a:latin typeface="+mj-lt"/>
              </a:rPr>
              <a:t>학년도는 기존에 </a:t>
            </a:r>
            <a:r>
              <a:rPr lang="en-US" altLang="ko-KR" sz="2400" b="1" dirty="0">
                <a:latin typeface="+mj-lt"/>
              </a:rPr>
              <a:t>‘</a:t>
            </a:r>
            <a:r>
              <a:rPr lang="ko-KR" altLang="en-US" sz="2400" b="1" dirty="0">
                <a:latin typeface="+mj-lt"/>
              </a:rPr>
              <a:t>승인 완료</a:t>
            </a:r>
            <a:r>
              <a:rPr lang="en-US" altLang="ko-KR" sz="2400" b="1" dirty="0">
                <a:latin typeface="+mj-lt"/>
              </a:rPr>
              <a:t>’ </a:t>
            </a:r>
            <a:r>
              <a:rPr lang="ko-KR" altLang="en-US" sz="2400" b="1" dirty="0">
                <a:latin typeface="+mj-lt"/>
              </a:rPr>
              <a:t>되었으며</a:t>
            </a:r>
            <a:r>
              <a:rPr lang="en-US" altLang="ko-KR" sz="2400" b="1" dirty="0">
                <a:latin typeface="+mj-lt"/>
              </a:rPr>
              <a:t> </a:t>
            </a:r>
            <a:r>
              <a:rPr lang="ko-KR" altLang="en-US" sz="2400" b="1" dirty="0">
                <a:latin typeface="+mj-lt"/>
              </a:rPr>
              <a:t>임의적 수정이 불가함</a:t>
            </a:r>
            <a:endParaRPr lang="en-US" altLang="ko-KR" sz="2400" b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>
                <a:latin typeface="+mj-lt"/>
              </a:rPr>
              <a:t>     </a:t>
            </a:r>
            <a:r>
              <a:rPr lang="ko-KR" altLang="en-US" sz="2400" b="1" dirty="0">
                <a:latin typeface="+mj-lt"/>
              </a:rPr>
              <a:t>수정 발생 시 위의 절차를 준수하는 것이 필요함</a:t>
            </a:r>
            <a:endParaRPr lang="en-US" altLang="ko-KR" sz="2400" b="1" dirty="0">
              <a:latin typeface="+mj-lt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E5AE18FC-A635-499D-819A-CD204F6F5E0D}"/>
              </a:ext>
            </a:extLst>
          </p:cNvPr>
          <p:cNvSpPr/>
          <p:nvPr/>
        </p:nvSpPr>
        <p:spPr>
          <a:xfrm>
            <a:off x="200025" y="311867"/>
            <a:ext cx="10582275" cy="866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/>
              <a:t>학교 교육과정 편성표 입력 전 안내 사항 </a:t>
            </a:r>
          </a:p>
        </p:txBody>
      </p:sp>
    </p:spTree>
    <p:extLst>
      <p:ext uri="{BB962C8B-B14F-4D97-AF65-F5344CB8AC3E}">
        <p14:creationId xmlns:p14="http://schemas.microsoft.com/office/powerpoint/2010/main" val="574979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05ED5F-6276-45EF-9AD1-224E34BDAE9E}"/>
              </a:ext>
            </a:extLst>
          </p:cNvPr>
          <p:cNvSpPr txBox="1"/>
          <p:nvPr/>
        </p:nvSpPr>
        <p:spPr>
          <a:xfrm>
            <a:off x="297656" y="1375903"/>
            <a:ext cx="11596688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FF0000"/>
                </a:solidFill>
                <a:latin typeface="+mj-lt"/>
              </a:rPr>
              <a:t>Q. </a:t>
            </a:r>
            <a:r>
              <a:rPr lang="en-US" altLang="ko-KR" sz="2800" b="1" dirty="0">
                <a:solidFill>
                  <a:srgbClr val="FF0000"/>
                </a:solidFill>
              </a:rPr>
              <a:t>2025</a:t>
            </a:r>
            <a:r>
              <a:rPr lang="ko-KR" altLang="en-US" sz="2800" b="1" dirty="0">
                <a:solidFill>
                  <a:srgbClr val="FF0000"/>
                </a:solidFill>
              </a:rPr>
              <a:t>학년도 기준 </a:t>
            </a:r>
            <a:r>
              <a:rPr lang="en-US" altLang="ko-KR" sz="2800" b="1" dirty="0">
                <a:solidFill>
                  <a:srgbClr val="FF0000"/>
                </a:solidFill>
              </a:rPr>
              <a:t>1</a:t>
            </a:r>
            <a:r>
              <a:rPr lang="ko-KR" altLang="en-US" sz="2800" b="1" dirty="0">
                <a:solidFill>
                  <a:srgbClr val="FF0000"/>
                </a:solidFill>
              </a:rPr>
              <a:t>학년 </a:t>
            </a:r>
            <a:r>
              <a:rPr lang="en-US" altLang="ko-KR" sz="2800" b="1" dirty="0">
                <a:solidFill>
                  <a:srgbClr val="FF0000"/>
                </a:solidFill>
              </a:rPr>
              <a:t>3</a:t>
            </a:r>
            <a:r>
              <a:rPr lang="ko-KR" altLang="en-US" sz="2800" b="1" dirty="0">
                <a:solidFill>
                  <a:srgbClr val="FF0000"/>
                </a:solidFill>
              </a:rPr>
              <a:t>개년 교육과정에 변동이 발생하면</a:t>
            </a:r>
            <a:endParaRPr lang="en-US" altLang="ko-KR" sz="2800" b="1" dirty="0">
              <a:solidFill>
                <a:srgbClr val="FF0000"/>
              </a:solidFill>
            </a:endParaRPr>
          </a:p>
          <a:p>
            <a:r>
              <a:rPr lang="en-US" altLang="ko-KR" sz="2800" b="1" dirty="0">
                <a:solidFill>
                  <a:srgbClr val="FF0000"/>
                </a:solidFill>
              </a:rPr>
              <a:t>   </a:t>
            </a:r>
            <a:r>
              <a:rPr lang="ko-KR" altLang="en-US" sz="2800" b="1" dirty="0">
                <a:solidFill>
                  <a:srgbClr val="FF0000"/>
                </a:solidFill>
              </a:rPr>
              <a:t> 어떻게 해야 하나요</a:t>
            </a:r>
            <a:r>
              <a:rPr lang="en-US" altLang="ko-KR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61A292-75FC-49E2-BE4E-786AB5B05A9B}"/>
              </a:ext>
            </a:extLst>
          </p:cNvPr>
          <p:cNvSpPr txBox="1"/>
          <p:nvPr/>
        </p:nvSpPr>
        <p:spPr>
          <a:xfrm>
            <a:off x="211931" y="2488098"/>
            <a:ext cx="11894344" cy="260629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0000CC"/>
                </a:solidFill>
                <a:latin typeface="+mj-lt"/>
              </a:rPr>
              <a:t> 2024. 9. 2.</a:t>
            </a:r>
            <a:r>
              <a:rPr lang="ko-KR" altLang="en-US" sz="24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ko-KR" sz="2400" b="1" dirty="0">
                <a:solidFill>
                  <a:srgbClr val="0000CC"/>
                </a:solidFill>
                <a:latin typeface="+mj-lt"/>
              </a:rPr>
              <a:t>~ 12. 30.</a:t>
            </a:r>
            <a:r>
              <a:rPr lang="ko-KR" altLang="en-US" sz="2400" b="1" dirty="0">
                <a:solidFill>
                  <a:srgbClr val="0000CC"/>
                </a:solidFill>
                <a:latin typeface="+mj-lt"/>
              </a:rPr>
              <a:t> 승인 전까지</a:t>
            </a:r>
            <a:endParaRPr lang="en-US" altLang="ko-KR" sz="12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rgbClr val="00B050"/>
                </a:solidFill>
              </a:rPr>
              <a:t>  </a:t>
            </a:r>
            <a:r>
              <a:rPr lang="en-US" altLang="ko-KR" sz="2400" b="1" dirty="0"/>
              <a:t>1) </a:t>
            </a:r>
            <a:r>
              <a:rPr lang="ko-KR" altLang="en-US" sz="2400" b="1" dirty="0"/>
              <a:t>교과협의회 협의 → 교육과정위원회 협의 → 학교운영위원회 심의 후</a:t>
            </a:r>
            <a:endParaRPr lang="en-US" altLang="ko-KR" sz="2400" b="1" dirty="0">
              <a:solidFill>
                <a:srgbClr val="00B05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>
                <a:latin typeface="+mj-lt"/>
              </a:rPr>
              <a:t>  2) </a:t>
            </a:r>
            <a:r>
              <a:rPr lang="ko-KR" altLang="en-US" sz="2400" b="1" dirty="0">
                <a:latin typeface="+mj-lt"/>
              </a:rPr>
              <a:t>교육과정 편성표 작성 시스템에서 편성표 신규 작성</a:t>
            </a:r>
            <a:endParaRPr lang="en-US" altLang="ko-KR" sz="2400" b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>
                <a:latin typeface="+mj-lt"/>
              </a:rPr>
              <a:t>  3) </a:t>
            </a:r>
            <a:r>
              <a:rPr lang="ko-KR" altLang="en-US" sz="2400" b="1" dirty="0">
                <a:latin typeface="+mj-lt"/>
              </a:rPr>
              <a:t>수정 사항 발생 시에는 수시 수정 가능</a:t>
            </a:r>
            <a:endParaRPr lang="en-US" altLang="ko-KR" sz="2400" b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>
                <a:latin typeface="+mj-lt"/>
              </a:rPr>
              <a:t>      (*</a:t>
            </a:r>
            <a:r>
              <a:rPr lang="ko-KR" altLang="en-US" sz="2400" b="1" dirty="0">
                <a:latin typeface="+mj-lt"/>
              </a:rPr>
              <a:t>컨설팅 의견 확인 및 반영 여부를 학교에서 결정 가능</a:t>
            </a:r>
            <a:r>
              <a:rPr lang="en-US" altLang="ko-KR" sz="2400" b="1" dirty="0">
                <a:latin typeface="+mj-lt"/>
              </a:rPr>
              <a:t>)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E5AE18FC-A635-499D-819A-CD204F6F5E0D}"/>
              </a:ext>
            </a:extLst>
          </p:cNvPr>
          <p:cNvSpPr/>
          <p:nvPr/>
        </p:nvSpPr>
        <p:spPr>
          <a:xfrm>
            <a:off x="200025" y="311867"/>
            <a:ext cx="10582275" cy="866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/>
              <a:t>학교 교육과정 편성표 입력 전 안내 사항 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619ECC82-9E41-4877-BC00-E3762E8282F9}"/>
              </a:ext>
            </a:extLst>
          </p:cNvPr>
          <p:cNvSpPr/>
          <p:nvPr/>
        </p:nvSpPr>
        <p:spPr>
          <a:xfrm>
            <a:off x="249145" y="5220887"/>
            <a:ext cx="118571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rgbClr val="0000CC"/>
                </a:solidFill>
              </a:rPr>
              <a:t>2024. 12. 30. </a:t>
            </a:r>
            <a:r>
              <a:rPr lang="ko-KR" altLang="en-US" sz="2400" b="1" dirty="0">
                <a:solidFill>
                  <a:srgbClr val="0000CC"/>
                </a:solidFill>
              </a:rPr>
              <a:t>승인 이후</a:t>
            </a:r>
            <a:endParaRPr lang="en-US" altLang="ko-KR" sz="2400" b="1" dirty="0">
              <a:solidFill>
                <a:srgbClr val="0000CC"/>
              </a:solidFill>
            </a:endParaRPr>
          </a:p>
          <a:p>
            <a:r>
              <a:rPr lang="en-US" altLang="ko-KR" sz="2400" b="1" dirty="0">
                <a:solidFill>
                  <a:srgbClr val="00B050"/>
                </a:solidFill>
              </a:rPr>
              <a:t>  </a:t>
            </a:r>
            <a:r>
              <a:rPr lang="en-US" altLang="ko-KR" sz="2400" b="1" dirty="0"/>
              <a:t>1) 2023</a:t>
            </a:r>
            <a:r>
              <a:rPr lang="ko-KR" altLang="en-US" sz="2400" b="1" dirty="0"/>
              <a:t>학년도</a:t>
            </a:r>
            <a:r>
              <a:rPr lang="en-US" altLang="ko-KR" sz="2400" b="1" dirty="0"/>
              <a:t>, 2024</a:t>
            </a:r>
            <a:r>
              <a:rPr lang="ko-KR" altLang="en-US" sz="2400" b="1" dirty="0"/>
              <a:t>학년도 변경 방법과 동일하게 적용</a:t>
            </a:r>
            <a:endParaRPr lang="en-US" altLang="ko-KR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799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05ED5F-6276-45EF-9AD1-224E34BDAE9E}"/>
              </a:ext>
            </a:extLst>
          </p:cNvPr>
          <p:cNvSpPr txBox="1"/>
          <p:nvPr/>
        </p:nvSpPr>
        <p:spPr>
          <a:xfrm>
            <a:off x="297656" y="1575928"/>
            <a:ext cx="11596688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FF0000"/>
                </a:solidFill>
                <a:latin typeface="+mj-lt"/>
              </a:rPr>
              <a:t>Q. </a:t>
            </a:r>
            <a:r>
              <a:rPr lang="ko-KR" altLang="en-US" sz="2800" b="1" dirty="0">
                <a:solidFill>
                  <a:srgbClr val="FF0000"/>
                </a:solidFill>
                <a:latin typeface="+mj-lt"/>
              </a:rPr>
              <a:t>교육과정 편성표 작성 시스템에서 작성한 내용을</a:t>
            </a:r>
            <a:endParaRPr lang="en-US" altLang="ko-KR" sz="2800" b="1" dirty="0">
              <a:solidFill>
                <a:srgbClr val="FF0000"/>
              </a:solidFill>
              <a:latin typeface="+mj-lt"/>
            </a:endParaRPr>
          </a:p>
          <a:p>
            <a:r>
              <a:rPr lang="en-US" altLang="ko-KR" sz="2800" b="1" dirty="0">
                <a:solidFill>
                  <a:srgbClr val="FF0000"/>
                </a:solidFill>
                <a:latin typeface="+mj-lt"/>
              </a:rPr>
              <a:t>   </a:t>
            </a:r>
            <a:r>
              <a:rPr lang="ko-KR" alt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ko-KR" altLang="en-US" sz="2800" b="1" dirty="0" err="1">
                <a:solidFill>
                  <a:srgbClr val="FF0000"/>
                </a:solidFill>
                <a:latin typeface="+mj-lt"/>
              </a:rPr>
              <a:t>나이스에</a:t>
            </a:r>
            <a:r>
              <a:rPr lang="ko-KR" altLang="en-US" sz="2800" b="1" dirty="0">
                <a:solidFill>
                  <a:srgbClr val="FF0000"/>
                </a:solidFill>
                <a:latin typeface="+mj-lt"/>
              </a:rPr>
              <a:t> 다시 입력해야 하나요</a:t>
            </a:r>
            <a:r>
              <a:rPr lang="en-US" altLang="ko-KR" sz="2800" b="1" dirty="0">
                <a:solidFill>
                  <a:srgbClr val="FF0000"/>
                </a:solidFill>
                <a:latin typeface="+mj-lt"/>
              </a:rPr>
              <a:t>?</a:t>
            </a:r>
            <a:endParaRPr lang="en-US" altLang="ko-KR" sz="2800" b="1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61A292-75FC-49E2-BE4E-786AB5B05A9B}"/>
              </a:ext>
            </a:extLst>
          </p:cNvPr>
          <p:cNvSpPr txBox="1"/>
          <p:nvPr/>
        </p:nvSpPr>
        <p:spPr>
          <a:xfrm>
            <a:off x="297656" y="2862715"/>
            <a:ext cx="11596688" cy="223695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ko-KR" sz="2400" b="1" dirty="0">
                <a:latin typeface="+mj-lt"/>
              </a:rPr>
              <a:t>- </a:t>
            </a:r>
            <a:r>
              <a:rPr lang="ko-KR" altLang="en-US" sz="2400" b="1" dirty="0">
                <a:latin typeface="+mj-lt"/>
              </a:rPr>
              <a:t>현재</a:t>
            </a:r>
            <a:r>
              <a:rPr lang="en-US" altLang="ko-KR" sz="2400" b="1" dirty="0">
                <a:latin typeface="+mj-lt"/>
              </a:rPr>
              <a:t>(2024</a:t>
            </a:r>
            <a:r>
              <a:rPr lang="ko-KR" altLang="en-US" sz="2400" b="1" dirty="0">
                <a:latin typeface="+mj-lt"/>
              </a:rPr>
              <a:t>년</a:t>
            </a:r>
            <a:r>
              <a:rPr lang="en-US" altLang="ko-KR" sz="2400" b="1" dirty="0">
                <a:latin typeface="+mj-lt"/>
              </a:rPr>
              <a:t>)</a:t>
            </a:r>
            <a:r>
              <a:rPr lang="ko-KR" altLang="en-US" sz="2400" b="1" dirty="0">
                <a:latin typeface="+mj-lt"/>
              </a:rPr>
              <a:t> 기준</a:t>
            </a:r>
            <a:r>
              <a:rPr lang="en-US" altLang="ko-KR" sz="2400" b="1" dirty="0">
                <a:latin typeface="+mj-lt"/>
              </a:rPr>
              <a:t>, </a:t>
            </a:r>
            <a:r>
              <a:rPr lang="ko-KR" altLang="en-US" sz="2400" b="1" dirty="0" err="1">
                <a:latin typeface="+mj-lt"/>
              </a:rPr>
              <a:t>나이스에서</a:t>
            </a:r>
            <a:r>
              <a:rPr lang="ko-KR" altLang="en-US" sz="2400" b="1" dirty="0">
                <a:latin typeface="+mj-lt"/>
              </a:rPr>
              <a:t> 가져오기 기능이 있다고는 하지만</a:t>
            </a:r>
            <a:endParaRPr lang="en-US" altLang="ko-KR" sz="2400" b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>
                <a:latin typeface="+mj-lt"/>
              </a:rPr>
              <a:t>  </a:t>
            </a:r>
            <a:r>
              <a:rPr lang="ko-KR" altLang="en-US" sz="2400" b="1" dirty="0">
                <a:latin typeface="+mj-lt"/>
              </a:rPr>
              <a:t> 타시도의 상황을 참고하면 많이 불편한 상황임</a:t>
            </a:r>
            <a:endParaRPr lang="en-US" altLang="ko-KR" sz="2400" b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>
                <a:latin typeface="+mj-lt"/>
              </a:rPr>
              <a:t> - </a:t>
            </a:r>
            <a:r>
              <a:rPr lang="ko-KR" altLang="en-US" sz="2400" b="1" dirty="0">
                <a:latin typeface="+mj-lt"/>
              </a:rPr>
              <a:t>이에 부득이하게 두 번 입력하는 상황이 발생함</a:t>
            </a:r>
            <a:endParaRPr lang="en-US" altLang="ko-KR" sz="2400" b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>
                <a:latin typeface="+mj-lt"/>
              </a:rPr>
              <a:t>   *</a:t>
            </a:r>
            <a:r>
              <a:rPr lang="ko-KR" altLang="en-US" sz="2400" b="1" dirty="0">
                <a:latin typeface="+mj-lt"/>
              </a:rPr>
              <a:t>양해 부탁드립니다</a:t>
            </a:r>
            <a:r>
              <a:rPr lang="en-US" altLang="ko-KR" sz="2400" b="1" dirty="0">
                <a:latin typeface="+mj-lt"/>
              </a:rPr>
              <a:t>.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E5AE18FC-A635-499D-819A-CD204F6F5E0D}"/>
              </a:ext>
            </a:extLst>
          </p:cNvPr>
          <p:cNvSpPr/>
          <p:nvPr/>
        </p:nvSpPr>
        <p:spPr>
          <a:xfrm>
            <a:off x="200025" y="311867"/>
            <a:ext cx="10582275" cy="866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/>
              <a:t>학교 교육과정 편성표 입력 전 안내 사항 </a:t>
            </a:r>
          </a:p>
        </p:txBody>
      </p:sp>
    </p:spTree>
    <p:extLst>
      <p:ext uri="{BB962C8B-B14F-4D97-AF65-F5344CB8AC3E}">
        <p14:creationId xmlns:p14="http://schemas.microsoft.com/office/powerpoint/2010/main" val="940984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F1FC4E1E-B3A3-438F-B7F7-49249A1610F1}"/>
              </a:ext>
            </a:extLst>
          </p:cNvPr>
          <p:cNvSpPr/>
          <p:nvPr/>
        </p:nvSpPr>
        <p:spPr>
          <a:xfrm>
            <a:off x="200025" y="311867"/>
            <a:ext cx="10582275" cy="866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/>
              <a:t>학교 교육과정 편성표 입력 전 안내 사항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1730EB-D78F-4B37-B9DD-7A2950E8B0B9}"/>
              </a:ext>
            </a:extLst>
          </p:cNvPr>
          <p:cNvSpPr txBox="1"/>
          <p:nvPr/>
        </p:nvSpPr>
        <p:spPr>
          <a:xfrm>
            <a:off x="297655" y="1204453"/>
            <a:ext cx="11808619" cy="3858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>
                <a:latin typeface="+mj-lt"/>
              </a:rPr>
              <a:t>6. </a:t>
            </a:r>
            <a:r>
              <a:rPr lang="ko-KR" altLang="en-US" sz="2800" b="1" dirty="0">
                <a:latin typeface="+mj-lt"/>
              </a:rPr>
              <a:t>교차수강 과목 입력</a:t>
            </a:r>
            <a:endParaRPr lang="en-US" altLang="ko-KR" sz="2800" b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ko-KR" sz="2800" b="1" dirty="0">
                <a:solidFill>
                  <a:srgbClr val="FF0000"/>
                </a:solidFill>
                <a:latin typeface="+mj-lt"/>
              </a:rPr>
              <a:t>     </a:t>
            </a:r>
            <a:r>
              <a:rPr lang="en-US" altLang="ko-KR" sz="2200" b="1" dirty="0">
                <a:solidFill>
                  <a:srgbClr val="002060"/>
                </a:solidFill>
                <a:latin typeface="+mj-lt"/>
              </a:rPr>
              <a:t>(</a:t>
            </a:r>
            <a:r>
              <a:rPr lang="ko-KR" altLang="en-US" sz="2200" b="1" dirty="0">
                <a:solidFill>
                  <a:srgbClr val="002060"/>
                </a:solidFill>
                <a:latin typeface="+mj-lt"/>
              </a:rPr>
              <a:t>예시</a:t>
            </a:r>
            <a:r>
              <a:rPr lang="en-US" altLang="ko-KR" sz="2200" b="1" dirty="0">
                <a:solidFill>
                  <a:srgbClr val="002060"/>
                </a:solidFill>
                <a:latin typeface="+mj-lt"/>
              </a:rPr>
              <a:t>: 1</a:t>
            </a:r>
            <a:r>
              <a:rPr lang="ko-KR" altLang="en-US" sz="2200" b="1" dirty="0">
                <a:solidFill>
                  <a:srgbClr val="002060"/>
                </a:solidFill>
                <a:latin typeface="+mj-lt"/>
              </a:rPr>
              <a:t>학년 미술</a:t>
            </a:r>
            <a:r>
              <a:rPr lang="en-US" altLang="ko-KR" sz="2200" b="1" dirty="0">
                <a:solidFill>
                  <a:srgbClr val="002060"/>
                </a:solidFill>
                <a:latin typeface="+mj-lt"/>
              </a:rPr>
              <a:t>, </a:t>
            </a:r>
            <a:r>
              <a:rPr lang="ko-KR" altLang="en-US" sz="2200" b="1" dirty="0">
                <a:solidFill>
                  <a:srgbClr val="002060"/>
                </a:solidFill>
                <a:latin typeface="+mj-lt"/>
              </a:rPr>
              <a:t>음악 과목을 </a:t>
            </a:r>
            <a:r>
              <a:rPr lang="en-US" altLang="ko-KR" sz="2200" b="1" dirty="0">
                <a:solidFill>
                  <a:srgbClr val="002060"/>
                </a:solidFill>
                <a:latin typeface="+mj-lt"/>
              </a:rPr>
              <a:t>1</a:t>
            </a:r>
            <a:r>
              <a:rPr lang="ko-KR" altLang="en-US" sz="2200" b="1" dirty="0">
                <a:solidFill>
                  <a:srgbClr val="002060"/>
                </a:solidFill>
                <a:latin typeface="+mj-lt"/>
              </a:rPr>
              <a:t>학기와 </a:t>
            </a:r>
            <a:r>
              <a:rPr lang="en-US" altLang="ko-KR" sz="2200" b="1" dirty="0">
                <a:solidFill>
                  <a:srgbClr val="002060"/>
                </a:solidFill>
                <a:latin typeface="+mj-lt"/>
              </a:rPr>
              <a:t>2</a:t>
            </a:r>
            <a:r>
              <a:rPr lang="ko-KR" altLang="en-US" sz="2200" b="1" dirty="0">
                <a:solidFill>
                  <a:srgbClr val="002060"/>
                </a:solidFill>
                <a:latin typeface="+mj-lt"/>
              </a:rPr>
              <a:t>학기에 교차로 </a:t>
            </a:r>
            <a:r>
              <a:rPr lang="en-US" altLang="ko-KR" sz="2200" b="1" dirty="0">
                <a:solidFill>
                  <a:srgbClr val="002060"/>
                </a:solidFill>
                <a:latin typeface="+mj-lt"/>
              </a:rPr>
              <a:t>3</a:t>
            </a:r>
            <a:r>
              <a:rPr lang="ko-KR" altLang="en-US" sz="2200" b="1" dirty="0" err="1">
                <a:solidFill>
                  <a:srgbClr val="002060"/>
                </a:solidFill>
                <a:latin typeface="+mj-lt"/>
              </a:rPr>
              <a:t>단위씩</a:t>
            </a:r>
            <a:r>
              <a:rPr lang="ko-KR" altLang="en-US" sz="2200" b="1" dirty="0">
                <a:solidFill>
                  <a:srgbClr val="002060"/>
                </a:solidFill>
                <a:latin typeface="+mj-lt"/>
              </a:rPr>
              <a:t> 수강하는 경우</a:t>
            </a:r>
            <a:r>
              <a:rPr lang="en-US" altLang="ko-KR" sz="2200" b="1" dirty="0">
                <a:solidFill>
                  <a:srgbClr val="002060"/>
                </a:solidFill>
                <a:latin typeface="+mj-lt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200" b="1" dirty="0">
                <a:solidFill>
                  <a:srgbClr val="002060"/>
                </a:solidFill>
                <a:latin typeface="+mj-lt"/>
              </a:rPr>
              <a:t>   1) </a:t>
            </a:r>
            <a:r>
              <a:rPr lang="ko-KR" altLang="en-US" sz="2200" b="1" dirty="0">
                <a:solidFill>
                  <a:srgbClr val="002060"/>
                </a:solidFill>
                <a:latin typeface="+mj-lt"/>
              </a:rPr>
              <a:t>학생 선택 과목으로 해당 과목 입력</a:t>
            </a:r>
            <a:endParaRPr lang="en-US" altLang="ko-KR" sz="2200" b="1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ko-KR" sz="2200" b="1" dirty="0">
                <a:solidFill>
                  <a:srgbClr val="002060"/>
                </a:solidFill>
                <a:latin typeface="+mj-lt"/>
              </a:rPr>
              <a:t>   2) </a:t>
            </a:r>
            <a:r>
              <a:rPr lang="ko-KR" altLang="en-US" sz="2200" b="1" dirty="0">
                <a:solidFill>
                  <a:srgbClr val="002060"/>
                </a:solidFill>
                <a:latin typeface="+mj-lt"/>
              </a:rPr>
              <a:t>화면에 아래와 같이 나타나면 맨 뒤쪽의 </a:t>
            </a:r>
            <a:r>
              <a:rPr lang="en-US" altLang="ko-KR" sz="2200" b="1" dirty="0">
                <a:solidFill>
                  <a:srgbClr val="002060"/>
                </a:solidFill>
                <a:latin typeface="+mj-lt"/>
              </a:rPr>
              <a:t>‘</a:t>
            </a:r>
            <a:r>
              <a:rPr lang="ko-KR" altLang="en-US" sz="2200" b="1" dirty="0">
                <a:solidFill>
                  <a:srgbClr val="002060"/>
                </a:solidFill>
                <a:latin typeface="+mj-lt"/>
              </a:rPr>
              <a:t>자동 계산＇</a:t>
            </a:r>
            <a:r>
              <a:rPr lang="en-US" altLang="ko-KR" sz="2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ko-KR" altLang="en-US" sz="2200" b="1" dirty="0">
                <a:solidFill>
                  <a:srgbClr val="002060"/>
                </a:solidFill>
                <a:latin typeface="+mj-lt"/>
              </a:rPr>
              <a:t>부분의 사각형 체크</a:t>
            </a:r>
            <a:endParaRPr lang="en-US" altLang="ko-KR" sz="2200" b="1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ko-KR" sz="2200" b="1" dirty="0">
                <a:solidFill>
                  <a:srgbClr val="002060"/>
                </a:solidFill>
                <a:latin typeface="+mj-lt"/>
              </a:rPr>
              <a:t>       (</a:t>
            </a:r>
            <a:r>
              <a:rPr lang="ko-KR" altLang="en-US" sz="2200" b="1" dirty="0">
                <a:solidFill>
                  <a:srgbClr val="002060"/>
                </a:solidFill>
                <a:latin typeface="+mj-lt"/>
              </a:rPr>
              <a:t>해당 선택 과목 중 하나만 체크하면 나머지는 자동으로 체크됨</a:t>
            </a:r>
            <a:r>
              <a:rPr lang="en-US" altLang="ko-KR" sz="2200" b="1" dirty="0">
                <a:solidFill>
                  <a:srgbClr val="002060"/>
                </a:solidFill>
                <a:latin typeface="+mj-lt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altLang="ko-KR" sz="2200" b="1" dirty="0">
                <a:solidFill>
                  <a:srgbClr val="002060"/>
                </a:solidFill>
                <a:latin typeface="+mj-lt"/>
              </a:rPr>
              <a:t>   3) </a:t>
            </a:r>
            <a:r>
              <a:rPr lang="ko-KR" altLang="en-US" sz="2200" b="1" dirty="0">
                <a:solidFill>
                  <a:srgbClr val="002060"/>
                </a:solidFill>
                <a:latin typeface="+mj-lt"/>
              </a:rPr>
              <a:t>음영이 없는 부분에서 마우스 오른쪽 버튼 클릭 </a:t>
            </a:r>
            <a:r>
              <a:rPr lang="en-US" altLang="ko-KR" sz="2200" b="1" dirty="0">
                <a:solidFill>
                  <a:srgbClr val="00206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altLang="ko-KR" sz="2200" b="1" dirty="0">
                <a:solidFill>
                  <a:srgbClr val="002060"/>
                </a:solidFill>
                <a:latin typeface="+mj-lt"/>
              </a:rPr>
              <a:t>[</a:t>
            </a:r>
            <a:r>
              <a:rPr lang="ko-KR" altLang="en-US" sz="2200" b="1" dirty="0">
                <a:solidFill>
                  <a:srgbClr val="002060"/>
                </a:solidFill>
                <a:latin typeface="+mj-lt"/>
              </a:rPr>
              <a:t>교차수강</a:t>
            </a:r>
            <a:r>
              <a:rPr lang="en-US" altLang="ko-KR" sz="2200" b="1" dirty="0">
                <a:solidFill>
                  <a:srgbClr val="002060"/>
                </a:solidFill>
                <a:latin typeface="+mj-lt"/>
              </a:rPr>
              <a:t>] </a:t>
            </a:r>
            <a:r>
              <a:rPr lang="ko-KR" altLang="en-US" sz="2200" b="1" dirty="0">
                <a:solidFill>
                  <a:srgbClr val="002060"/>
                </a:solidFill>
                <a:latin typeface="+mj-lt"/>
              </a:rPr>
              <a:t>선택 </a:t>
            </a:r>
            <a:endParaRPr lang="en-US" altLang="ko-KR" sz="2200" b="1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ko-KR" sz="2200" b="1" dirty="0">
                <a:solidFill>
                  <a:srgbClr val="002060"/>
                </a:solidFill>
                <a:latin typeface="+mj-lt"/>
              </a:rPr>
              <a:t>      </a:t>
            </a:r>
            <a:r>
              <a:rPr lang="ko-KR" altLang="en-US" sz="2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ko-KR" sz="2200" b="1" dirty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2200" b="1" dirty="0">
                <a:solidFill>
                  <a:srgbClr val="002060"/>
                </a:solidFill>
                <a:latin typeface="+mj-lt"/>
              </a:rPr>
              <a:t>비고에 교차 수강이라고 기록됨</a:t>
            </a:r>
            <a:endParaRPr lang="en-US" altLang="ko-KR" sz="2200" b="1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39F2DD67-9A10-4E00-ABFA-C67DC865B26A}"/>
              </a:ext>
            </a:extLst>
          </p:cNvPr>
          <p:cNvGrpSpPr/>
          <p:nvPr/>
        </p:nvGrpSpPr>
        <p:grpSpPr>
          <a:xfrm>
            <a:off x="239314" y="4899915"/>
            <a:ext cx="11620500" cy="1663807"/>
            <a:chOff x="239314" y="4795140"/>
            <a:chExt cx="11620500" cy="1663807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C47CA0C3-2E05-4890-9888-C81F6A17A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9314" y="4913902"/>
              <a:ext cx="11620500" cy="1545045"/>
            </a:xfrm>
            <a:prstGeom prst="rect">
              <a:avLst/>
            </a:prstGeom>
          </p:spPr>
        </p:pic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9A4D64A7-5096-4458-B2AF-F6422105CE8F}"/>
                </a:ext>
              </a:extLst>
            </p:cNvPr>
            <p:cNvSpPr/>
            <p:nvPr/>
          </p:nvSpPr>
          <p:spPr>
            <a:xfrm>
              <a:off x="11067924" y="5031206"/>
              <a:ext cx="558849" cy="91239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EF7D1FDA-CFDF-4E42-9427-1169D2ACD948}"/>
                </a:ext>
              </a:extLst>
            </p:cNvPr>
            <p:cNvSpPr/>
            <p:nvPr/>
          </p:nvSpPr>
          <p:spPr>
            <a:xfrm>
              <a:off x="11470485" y="4795140"/>
              <a:ext cx="379804" cy="3798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/>
                <a:t>1</a:t>
              </a:r>
              <a:endParaRPr lang="ko-KR" altLang="en-US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9C7F23DF-4AE7-4637-A290-A0075463D5BE}"/>
                </a:ext>
              </a:extLst>
            </p:cNvPr>
            <p:cNvSpPr/>
            <p:nvPr/>
          </p:nvSpPr>
          <p:spPr>
            <a:xfrm>
              <a:off x="3933699" y="5943598"/>
              <a:ext cx="1200276" cy="45619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71DF5A67-6D4F-41B6-A585-998C8FB18E7A}"/>
                </a:ext>
              </a:extLst>
            </p:cNvPr>
            <p:cNvSpPr/>
            <p:nvPr/>
          </p:nvSpPr>
          <p:spPr>
            <a:xfrm>
              <a:off x="4533837" y="5972173"/>
              <a:ext cx="379804" cy="3798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/>
                <a:t>2</a:t>
              </a:r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1980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F1FC4E1E-B3A3-438F-B7F7-49249A1610F1}"/>
              </a:ext>
            </a:extLst>
          </p:cNvPr>
          <p:cNvSpPr/>
          <p:nvPr/>
        </p:nvSpPr>
        <p:spPr>
          <a:xfrm>
            <a:off x="200025" y="311867"/>
            <a:ext cx="10582275" cy="866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/>
              <a:t>학교 교육과정 편성표 입력 전 안내 사항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1730EB-D78F-4B37-B9DD-7A2950E8B0B9}"/>
              </a:ext>
            </a:extLst>
          </p:cNvPr>
          <p:cNvSpPr txBox="1"/>
          <p:nvPr/>
        </p:nvSpPr>
        <p:spPr>
          <a:xfrm>
            <a:off x="297655" y="1471153"/>
            <a:ext cx="1180861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atin typeface="+mj-lt"/>
              </a:rPr>
              <a:t>7. </a:t>
            </a:r>
            <a:r>
              <a:rPr lang="ko-KR" altLang="en-US" sz="2800" b="1" dirty="0">
                <a:latin typeface="+mj-lt"/>
              </a:rPr>
              <a:t>선택 군내 선택 교과목 수가 다른 경우</a:t>
            </a:r>
            <a:endParaRPr lang="en-US" altLang="ko-KR" sz="2800" b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ko-KR" sz="2800" b="1" dirty="0">
                <a:solidFill>
                  <a:srgbClr val="FF0000"/>
                </a:solidFill>
                <a:latin typeface="+mj-lt"/>
              </a:rPr>
              <a:t>    </a:t>
            </a:r>
            <a:r>
              <a:rPr lang="en-US" altLang="ko-KR" sz="2200" b="1" dirty="0">
                <a:solidFill>
                  <a:srgbClr val="002060"/>
                </a:solidFill>
                <a:latin typeface="+mj-lt"/>
              </a:rPr>
              <a:t>(</a:t>
            </a:r>
            <a:r>
              <a:rPr lang="ko-KR" altLang="en-US" sz="2200" b="1" dirty="0">
                <a:solidFill>
                  <a:srgbClr val="002060"/>
                </a:solidFill>
                <a:latin typeface="+mj-lt"/>
              </a:rPr>
              <a:t>예시</a:t>
            </a:r>
            <a:r>
              <a:rPr lang="en-US" altLang="ko-KR" sz="2200" b="1" dirty="0">
                <a:solidFill>
                  <a:srgbClr val="002060"/>
                </a:solidFill>
                <a:latin typeface="+mj-lt"/>
              </a:rPr>
              <a:t>: </a:t>
            </a:r>
            <a:r>
              <a:rPr lang="ko-KR" altLang="en-US" sz="2200" b="1" dirty="0">
                <a:solidFill>
                  <a:srgbClr val="002060"/>
                </a:solidFill>
                <a:latin typeface="+mj-lt"/>
              </a:rPr>
              <a:t>사회</a:t>
            </a:r>
            <a:r>
              <a:rPr lang="en-US" altLang="ko-KR" sz="2200" b="1" dirty="0">
                <a:solidFill>
                  <a:srgbClr val="002060"/>
                </a:solidFill>
                <a:latin typeface="+mj-lt"/>
              </a:rPr>
              <a:t>, </a:t>
            </a:r>
            <a:r>
              <a:rPr lang="ko-KR" altLang="en-US" sz="2200" b="1" dirty="0">
                <a:solidFill>
                  <a:srgbClr val="002060"/>
                </a:solidFill>
                <a:latin typeface="+mj-lt"/>
              </a:rPr>
              <a:t>과학 탐구 </a:t>
            </a:r>
            <a:r>
              <a:rPr lang="en-US" altLang="ko-KR" sz="2200" b="1" dirty="0">
                <a:solidFill>
                  <a:srgbClr val="002060"/>
                </a:solidFill>
                <a:latin typeface="+mj-lt"/>
              </a:rPr>
              <a:t>9</a:t>
            </a:r>
            <a:r>
              <a:rPr lang="ko-KR" altLang="en-US" sz="2200" b="1" dirty="0">
                <a:solidFill>
                  <a:srgbClr val="002060"/>
                </a:solidFill>
                <a:latin typeface="+mj-lt"/>
              </a:rPr>
              <a:t>개 과목 중 </a:t>
            </a:r>
            <a:r>
              <a:rPr lang="en-US" altLang="ko-KR" sz="2200" b="1" dirty="0">
                <a:solidFill>
                  <a:srgbClr val="002060"/>
                </a:solidFill>
                <a:latin typeface="+mj-lt"/>
              </a:rPr>
              <a:t>4</a:t>
            </a:r>
            <a:r>
              <a:rPr lang="ko-KR" altLang="en-US" sz="2200" b="1" dirty="0">
                <a:solidFill>
                  <a:srgbClr val="002060"/>
                </a:solidFill>
                <a:latin typeface="+mj-lt"/>
              </a:rPr>
              <a:t>학점으로 편성된 과목 </a:t>
            </a:r>
            <a:r>
              <a:rPr lang="en-US" altLang="ko-KR" sz="2200" b="1" dirty="0">
                <a:solidFill>
                  <a:srgbClr val="002060"/>
                </a:solidFill>
                <a:latin typeface="+mj-lt"/>
              </a:rPr>
              <a:t>3</a:t>
            </a:r>
            <a:r>
              <a:rPr lang="ko-KR" altLang="en-US" sz="2200" b="1" dirty="0">
                <a:solidFill>
                  <a:srgbClr val="002060"/>
                </a:solidFill>
                <a:latin typeface="+mj-lt"/>
              </a:rPr>
              <a:t>개 선택 또는 </a:t>
            </a:r>
            <a:r>
              <a:rPr lang="en-US" altLang="ko-KR" sz="2200" b="1" dirty="0">
                <a:solidFill>
                  <a:srgbClr val="002060"/>
                </a:solidFill>
                <a:latin typeface="+mj-lt"/>
              </a:rPr>
              <a:t>6</a:t>
            </a:r>
            <a:r>
              <a:rPr lang="ko-KR" altLang="en-US" sz="2200" b="1" dirty="0">
                <a:solidFill>
                  <a:srgbClr val="002060"/>
                </a:solidFill>
                <a:latin typeface="+mj-lt"/>
              </a:rPr>
              <a:t>학점으로</a:t>
            </a:r>
            <a:endParaRPr lang="en-US" altLang="ko-KR" sz="2200" b="1" dirty="0">
              <a:solidFill>
                <a:srgbClr val="002060"/>
              </a:solidFill>
              <a:latin typeface="+mj-lt"/>
            </a:endParaRPr>
          </a:p>
          <a:p>
            <a:r>
              <a:rPr lang="en-US" altLang="ko-KR" sz="2200" b="1" dirty="0">
                <a:solidFill>
                  <a:srgbClr val="002060"/>
                </a:solidFill>
                <a:latin typeface="+mj-lt"/>
              </a:rPr>
              <a:t>              </a:t>
            </a:r>
            <a:r>
              <a:rPr lang="ko-KR" altLang="en-US" sz="2200" b="1" dirty="0">
                <a:solidFill>
                  <a:srgbClr val="002060"/>
                </a:solidFill>
                <a:latin typeface="+mj-lt"/>
              </a:rPr>
              <a:t>선택된 과목 중 </a:t>
            </a:r>
            <a:r>
              <a:rPr lang="en-US" altLang="ko-KR" sz="2200" b="1" dirty="0">
                <a:solidFill>
                  <a:srgbClr val="002060"/>
                </a:solidFill>
                <a:latin typeface="+mj-lt"/>
              </a:rPr>
              <a:t>2</a:t>
            </a:r>
            <a:r>
              <a:rPr lang="ko-KR" altLang="en-US" sz="2200" b="1" dirty="0">
                <a:solidFill>
                  <a:srgbClr val="002060"/>
                </a:solidFill>
                <a:latin typeface="+mj-lt"/>
              </a:rPr>
              <a:t>개 선택인 경우</a:t>
            </a:r>
            <a:r>
              <a:rPr lang="en-US" altLang="ko-KR" sz="2200" b="1" dirty="0">
                <a:solidFill>
                  <a:srgbClr val="002060"/>
                </a:solidFill>
                <a:latin typeface="+mj-lt"/>
              </a:rPr>
              <a:t>) 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CD3ACF9-29BD-44EA-BD4F-0D13D069547C}"/>
              </a:ext>
            </a:extLst>
          </p:cNvPr>
          <p:cNvSpPr/>
          <p:nvPr/>
        </p:nvSpPr>
        <p:spPr>
          <a:xfrm>
            <a:off x="423821" y="3029158"/>
            <a:ext cx="8210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>
                <a:solidFill>
                  <a:srgbClr val="002060"/>
                </a:solidFill>
                <a:latin typeface="맑은 고딕" panose="020F0302020204030204"/>
              </a:rPr>
              <a:t> 1) </a:t>
            </a:r>
            <a:r>
              <a:rPr lang="ko-KR" altLang="en-US" sz="2400" b="1" dirty="0">
                <a:solidFill>
                  <a:srgbClr val="002060"/>
                </a:solidFill>
                <a:latin typeface="맑은 고딕" panose="020F0302020204030204"/>
              </a:rPr>
              <a:t>학생 선택 과목으로 해당 과목을 모두 입력</a:t>
            </a:r>
            <a:endParaRPr lang="ko-KR" altLang="en-US" sz="20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FA84378-C21F-485E-8980-BC3EF89EB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80" y="3712185"/>
            <a:ext cx="11439525" cy="24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89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</TotalTime>
  <Words>1684</Words>
  <Application>Microsoft Office PowerPoint</Application>
  <PresentationFormat>와이드스크린</PresentationFormat>
  <Paragraphs>223</Paragraphs>
  <Slides>33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38" baseType="lpstr">
      <vt:lpstr>맑은 고딕</vt:lpstr>
      <vt:lpstr>함초롬바탕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83</cp:revision>
  <dcterms:created xsi:type="dcterms:W3CDTF">2023-07-09T02:17:16Z</dcterms:created>
  <dcterms:modified xsi:type="dcterms:W3CDTF">2024-09-06T05:44:11Z</dcterms:modified>
</cp:coreProperties>
</file>